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5" r:id="rId4"/>
  </p:sldMasterIdLst>
  <p:notesMasterIdLst>
    <p:notesMasterId r:id="rId10"/>
  </p:notesMasterIdLst>
  <p:sldIdLst>
    <p:sldId id="256" r:id="rId5"/>
    <p:sldId id="257" r:id="rId6"/>
    <p:sldId id="258" r:id="rId7"/>
    <p:sldId id="259" r:id="rId8"/>
    <p:sldId id="260" r:id="rId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18A2D-219F-4A3B-847A-99D6C31EE28A}" type="datetimeFigureOut">
              <a:rPr lang="pl-PL" smtClean="0"/>
              <a:pPr/>
              <a:t>2016-06-26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820B1-D66D-4AA9-AD01-9C1140D972AD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820B1-D66D-4AA9-AD01-9C1140D972AD}" type="slidenum">
              <a:rPr lang="pl-PL" smtClean="0"/>
              <a:pPr/>
              <a:t>1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pl-PL" b="1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D0AE-F2E3-4961-A67E-161649B1DB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D0AE-F2E3-4961-A67E-161649B1DB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D0AE-F2E3-4961-A67E-161649B1DB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 dirty="0" smtClean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D0AE-F2E3-4961-A67E-161649B1DB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 dirty="0" smtClean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D0AE-F2E3-4961-A67E-161649B1DB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CA2F-BD8F-454E-8158-0A20A162745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CA2F-BD8F-454E-8158-0A20A162745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CA2F-BD8F-454E-8158-0A20A162745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CA2F-BD8F-454E-8158-0A20A162745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CA2F-BD8F-454E-8158-0A20A162745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CA2F-BD8F-454E-8158-0A20A162745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D0AE-F2E3-4961-A67E-161649B1DB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CA2F-BD8F-454E-8158-0A20A162745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CA2F-BD8F-454E-8158-0A20A162745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CA2F-BD8F-454E-8158-0A20A162745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CA2F-BD8F-454E-8158-0A20A162745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CA2F-BD8F-454E-8158-0A20A162745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CA2F-BD8F-454E-8158-0A20A162745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7B00-608B-4362-9D1A-EBBA24B9353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7B00-608B-4362-9D1A-EBBA24B9353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7B00-608B-4362-9D1A-EBBA24B9353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7B00-608B-4362-9D1A-EBBA24B9353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D0AE-F2E3-4961-A67E-161649B1DB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7B00-608B-4362-9D1A-EBBA24B9353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7B00-608B-4362-9D1A-EBBA24B9353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7B00-608B-4362-9D1A-EBBA24B9353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7B00-608B-4362-9D1A-EBBA24B9353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7B00-608B-4362-9D1A-EBBA24B9353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7B00-608B-4362-9D1A-EBBA24B9353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7B00-608B-4362-9D1A-EBBA24B9353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CC1E-D748-4321-A9D5-21A9D911DE3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CC1E-D748-4321-A9D5-21A9D911DE3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CC1E-D748-4321-A9D5-21A9D911DE3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D0AE-F2E3-4961-A67E-161649B1DB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CC1E-D748-4321-A9D5-21A9D911DE3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CC1E-D748-4321-A9D5-21A9D911DE3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CC1E-D748-4321-A9D5-21A9D911DE3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CC1E-D748-4321-A9D5-21A9D911DE3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CC1E-D748-4321-A9D5-21A9D911DE3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CC1E-D748-4321-A9D5-21A9D911DE3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CC1E-D748-4321-A9D5-21A9D911DE3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CC1E-D748-4321-A9D5-21A9D911DE3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D0AE-F2E3-4961-A67E-161649B1DB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D0AE-F2E3-4961-A67E-161649B1DB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D0AE-F2E3-4961-A67E-161649B1DB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D0AE-F2E3-4961-A67E-161649B1DB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D0AE-F2E3-4961-A67E-161649B1DB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67544" y="6237312"/>
            <a:ext cx="8208912" cy="4841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 dirty="0" smtClean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CD0AE-F2E3-4961-A67E-161649B1DB66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1026" name="Picture 2" descr="D:\!DANE\0000_NOWA MISTIA\BRZESKO\herb-300-dpi.jp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956376" y="116632"/>
            <a:ext cx="1011560" cy="1013901"/>
          </a:xfrm>
          <a:prstGeom prst="rect">
            <a:avLst/>
          </a:prstGeom>
          <a:noFill/>
        </p:spPr>
      </p:pic>
      <p:pic>
        <p:nvPicPr>
          <p:cNvPr id="1027" name="Picture 3" descr="D:\!DANE\0000_NOWA MISTIA\NOWA MISTIA\ADMINISTRACJA\SZABLONY_FIRMOWE\J.O. Pakiet logo\Logo\Małopolska Izba Samorządowa\bez koła\kolor\Logo.jpg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2411760" cy="120588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97" r:id="rId12"/>
    <p:sldLayoutId id="2147483698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0CA2F-BD8F-454E-8158-0A20A1627451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B7B00-608B-4362-9D1A-EBBA24B9353F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 _________________________________________________________________________________________________________ Fundacja Małopolska Izba Samorządowa, ul. Stradomska 11, 31-068 Kraków  tel.: 12 200 29 26, fax.: 12 200 28 62, email: biuro@fundacjamis.org.pl; www.fundacjamis.org.pl 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2CC1E-D748-4321-A9D5-21A9D911DE34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Gminny Program Rewitalizacji Gminy Brzesko na lata 2016-2022</a:t>
            </a:r>
            <a:endParaRPr lang="pl-PL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063080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pl-PL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Jacek Kwiatkowski</a:t>
            </a:r>
            <a:r>
              <a:rPr lang="pl-PL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Fundacja </a:t>
            </a:r>
          </a:p>
          <a:p>
            <a:pPr algn="r"/>
            <a:r>
              <a:rPr lang="pl-PL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Małopolska Izba Samorządowa</a:t>
            </a:r>
            <a:r>
              <a:rPr lang="pl-PL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l-PL" sz="2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Brzesko,27 </a:t>
            </a:r>
            <a:r>
              <a:rPr lang="pl-P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czerwca 2016 r.</a:t>
            </a:r>
            <a:endParaRPr lang="pl-PL" sz="2800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467544" y="6237312"/>
            <a:ext cx="8208912" cy="365125"/>
          </a:xfrm>
        </p:spPr>
        <p:txBody>
          <a:bodyPr/>
          <a:lstStyle/>
          <a:p>
            <a:endParaRPr lang="pl-PL" b="1" i="1" dirty="0" smtClean="0"/>
          </a:p>
          <a:p>
            <a:r>
              <a:rPr lang="pl-PL" b="1" i="1" dirty="0" smtClean="0">
                <a:solidFill>
                  <a:schemeClr val="tx1"/>
                </a:solidFill>
              </a:rPr>
              <a:t>________________________________________________________________________________________________________</a:t>
            </a:r>
            <a:br>
              <a:rPr lang="pl-PL" b="1" i="1" dirty="0" smtClean="0">
                <a:solidFill>
                  <a:schemeClr val="tx1"/>
                </a:solidFill>
              </a:rPr>
            </a:br>
            <a:r>
              <a:rPr lang="pl-PL" sz="1100" b="1" i="1" dirty="0" smtClean="0">
                <a:solidFill>
                  <a:schemeClr val="tx1"/>
                </a:solidFill>
              </a:rPr>
              <a:t>Fundacja Małopolska Izba Samorządowa, ul. Stradomska 11, 31-068 Kraków</a:t>
            </a:r>
            <a:endParaRPr lang="pl-PL" sz="1100" i="1" dirty="0" smtClean="0">
              <a:solidFill>
                <a:schemeClr val="tx1"/>
              </a:solidFill>
            </a:endParaRPr>
          </a:p>
          <a:p>
            <a:r>
              <a:rPr lang="pl-PL" sz="1100" b="1" i="1" dirty="0" smtClean="0">
                <a:solidFill>
                  <a:schemeClr val="tx1"/>
                </a:solidFill>
              </a:rPr>
              <a:t>email: </a:t>
            </a:r>
            <a:r>
              <a:rPr lang="pl-PL" sz="1100" b="1" i="1" dirty="0" err="1" smtClean="0">
                <a:solidFill>
                  <a:schemeClr val="tx1"/>
                </a:solidFill>
              </a:rPr>
              <a:t>biuro@fundacjamis.org.pl</a:t>
            </a:r>
            <a:r>
              <a:rPr lang="pl-PL" sz="1100" b="1" i="1" dirty="0" smtClean="0">
                <a:solidFill>
                  <a:schemeClr val="tx1"/>
                </a:solidFill>
              </a:rPr>
              <a:t> </a:t>
            </a:r>
            <a:r>
              <a:rPr lang="pl-PL" sz="1100" b="1" i="1" dirty="0" err="1" smtClean="0">
                <a:solidFill>
                  <a:schemeClr val="tx1"/>
                </a:solidFill>
              </a:rPr>
              <a:t>www.fundacjamis.org.pl</a:t>
            </a:r>
            <a:r>
              <a:rPr lang="pl-PL" sz="1050" i="1" dirty="0" smtClean="0">
                <a:solidFill>
                  <a:schemeClr val="tx1"/>
                </a:solidFill>
              </a:rPr>
              <a:t>	</a:t>
            </a:r>
          </a:p>
          <a:p>
            <a:endParaRPr lang="pl-PL" i="1" dirty="0">
              <a:solidFill>
                <a:schemeClr val="tx1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D0AE-F2E3-4961-A67E-161649B1DB66}" type="slidenum">
              <a:rPr lang="pl-PL" smtClean="0"/>
              <a:pPr/>
              <a:t>1</a:t>
            </a:fld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Definicje</a:t>
            </a:r>
            <a:endParaRPr lang="pl-PL" dirty="0"/>
          </a:p>
        </p:txBody>
      </p:sp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Autofit/>
          </a:bodyPr>
          <a:lstStyle/>
          <a:p>
            <a:pPr marL="0" algn="just">
              <a:buFont typeface="+mj-lt"/>
              <a:buAutoNum type="arabicParenR"/>
            </a:pPr>
            <a:r>
              <a:rPr lang="pl-PL" sz="1550" dirty="0" smtClean="0">
                <a:latin typeface="Calibri" pitchFamily="34" charset="0"/>
              </a:rPr>
              <a:t>ustawa o rewitalizacji z dnia 9 października 2015 r.:</a:t>
            </a:r>
          </a:p>
          <a:p>
            <a:pPr marL="0" algn="just">
              <a:buNone/>
            </a:pPr>
            <a:r>
              <a:rPr lang="pl-PL" sz="1550" dirty="0" smtClean="0">
                <a:latin typeface="Calibri" pitchFamily="34" charset="0"/>
              </a:rPr>
              <a:t>Art. 2. </a:t>
            </a:r>
            <a:r>
              <a:rPr lang="pl-PL" sz="1550" dirty="0" smtClean="0">
                <a:latin typeface="Calibri" pitchFamily="34" charset="0"/>
              </a:rPr>
              <a:t>1. </a:t>
            </a:r>
            <a:r>
              <a:rPr lang="pl-PL" sz="1550" dirty="0" smtClean="0">
                <a:latin typeface="Calibri" pitchFamily="34" charset="0"/>
              </a:rPr>
              <a:t>„</a:t>
            </a:r>
            <a:r>
              <a:rPr lang="pl-PL" sz="1550" b="1" dirty="0" smtClean="0">
                <a:latin typeface="Calibri" pitchFamily="34" charset="0"/>
              </a:rPr>
              <a:t>Rewitalizacja</a:t>
            </a:r>
            <a:r>
              <a:rPr lang="pl-PL" sz="1550" dirty="0" smtClean="0">
                <a:latin typeface="Calibri" pitchFamily="34" charset="0"/>
              </a:rPr>
              <a:t> </a:t>
            </a:r>
            <a:r>
              <a:rPr lang="pl-PL" sz="1550" dirty="0" smtClean="0">
                <a:latin typeface="Calibri" pitchFamily="34" charset="0"/>
              </a:rPr>
              <a:t>stanowi </a:t>
            </a:r>
            <a:r>
              <a:rPr lang="pl-PL" sz="1550" b="1" dirty="0" smtClean="0">
                <a:latin typeface="Calibri" pitchFamily="34" charset="0"/>
              </a:rPr>
              <a:t>proces wyprowadzania ze stanu kryzysowego obszarów zdegradowanych</a:t>
            </a:r>
            <a:r>
              <a:rPr lang="pl-PL" sz="1550" dirty="0" smtClean="0">
                <a:latin typeface="Calibri" pitchFamily="34" charset="0"/>
              </a:rPr>
              <a:t>, prowadzony w sposób kompleksowy, poprzez zintegrowane działania na rzecz lokalnej społeczności, przestrzeni i gospodarki, skoncentrowane terytorialnie, prowadzone przez </a:t>
            </a:r>
            <a:r>
              <a:rPr lang="pl-PL" sz="1550" dirty="0" err="1" smtClean="0">
                <a:latin typeface="Calibri" pitchFamily="34" charset="0"/>
              </a:rPr>
              <a:t>interesariuszy</a:t>
            </a:r>
            <a:r>
              <a:rPr lang="pl-PL" sz="1550" dirty="0" smtClean="0">
                <a:latin typeface="Calibri" pitchFamily="34" charset="0"/>
              </a:rPr>
              <a:t> rewitalizacji na </a:t>
            </a:r>
            <a:r>
              <a:rPr lang="pl-PL" sz="1550" b="1" dirty="0" smtClean="0">
                <a:latin typeface="Calibri" pitchFamily="34" charset="0"/>
              </a:rPr>
              <a:t>podstawie gminnego programu rewitalizacji</a:t>
            </a:r>
            <a:r>
              <a:rPr lang="pl-PL" sz="1550" dirty="0" smtClean="0">
                <a:latin typeface="Calibri" pitchFamily="34" charset="0"/>
              </a:rPr>
              <a:t>”.</a:t>
            </a:r>
            <a:endParaRPr lang="pl-PL" sz="1550" dirty="0">
              <a:latin typeface="Calibri" pitchFamily="34" charset="0"/>
            </a:endParaRPr>
          </a:p>
          <a:p>
            <a:pPr marL="0" algn="just">
              <a:buNone/>
            </a:pPr>
            <a:endParaRPr lang="pl-PL" sz="1550" dirty="0" smtClean="0">
              <a:latin typeface="Calibri" pitchFamily="34" charset="0"/>
            </a:endParaRPr>
          </a:p>
          <a:p>
            <a:pPr marL="0" algn="just">
              <a:buFont typeface="+mj-lt"/>
              <a:buAutoNum type="arabicParenR" startAt="2"/>
            </a:pPr>
            <a:r>
              <a:rPr lang="pl-PL" sz="1550" dirty="0" err="1" smtClean="0">
                <a:latin typeface="Calibri" pitchFamily="34" charset="0"/>
              </a:rPr>
              <a:t>Wg</a:t>
            </a:r>
            <a:r>
              <a:rPr lang="pl-PL" sz="1550" dirty="0" smtClean="0">
                <a:latin typeface="Calibri" pitchFamily="34" charset="0"/>
              </a:rPr>
              <a:t>. dr Andreasa </a:t>
            </a:r>
            <a:r>
              <a:rPr lang="pl-PL" sz="1550" dirty="0" err="1" smtClean="0">
                <a:latin typeface="Calibri" pitchFamily="34" charset="0"/>
              </a:rPr>
              <a:t>Billerta</a:t>
            </a:r>
            <a:r>
              <a:rPr lang="pl-PL" sz="1550" dirty="0" smtClean="0">
                <a:latin typeface="Calibri" pitchFamily="34" charset="0"/>
              </a:rPr>
              <a:t>: </a:t>
            </a:r>
            <a:r>
              <a:rPr lang="pl-PL" sz="1200" dirty="0" smtClean="0">
                <a:latin typeface="Calibri" pitchFamily="34" charset="0"/>
              </a:rPr>
              <a:t>(</a:t>
            </a:r>
            <a:r>
              <a:rPr lang="pl-PL" sz="1200" dirty="0" smtClean="0"/>
              <a:t>historyk sztuki i architektury, od ponad 20 lat pracuje przy programach rewitalizacji miast)</a:t>
            </a:r>
            <a:endParaRPr lang="pl-PL" sz="1200" dirty="0" smtClean="0">
              <a:latin typeface="Calibri" pitchFamily="34" charset="0"/>
            </a:endParaRPr>
          </a:p>
          <a:p>
            <a:pPr marL="0" algn="just">
              <a:buNone/>
            </a:pPr>
            <a:r>
              <a:rPr lang="pl-PL" sz="1550" dirty="0" smtClean="0">
                <a:latin typeface="Calibri" pitchFamily="34" charset="0"/>
              </a:rPr>
              <a:t>„</a:t>
            </a:r>
            <a:r>
              <a:rPr lang="pl-PL" sz="1550" b="1" dirty="0" smtClean="0">
                <a:latin typeface="Calibri" pitchFamily="34" charset="0"/>
              </a:rPr>
              <a:t>Rewitalizacja</a:t>
            </a:r>
            <a:r>
              <a:rPr lang="pl-PL" sz="1550" dirty="0" smtClean="0">
                <a:latin typeface="Calibri" pitchFamily="34" charset="0"/>
              </a:rPr>
              <a:t> to kompleksowy </a:t>
            </a:r>
            <a:r>
              <a:rPr lang="pl-PL" sz="1550" b="1" dirty="0" smtClean="0">
                <a:latin typeface="Calibri" pitchFamily="34" charset="0"/>
              </a:rPr>
              <a:t>proces odnowy obszaru zurbanizowanego</a:t>
            </a:r>
            <a:r>
              <a:rPr lang="pl-PL" sz="1550" dirty="0" smtClean="0">
                <a:latin typeface="Calibri" pitchFamily="34" charset="0"/>
              </a:rPr>
              <a:t>, </a:t>
            </a:r>
            <a:r>
              <a:rPr lang="pl-PL" sz="1550" b="1" dirty="0" smtClean="0">
                <a:latin typeface="Calibri" pitchFamily="34" charset="0"/>
              </a:rPr>
              <a:t>którego przestrzeń, funkcje i substancja uległy procesowi strukturalnej degradacji</a:t>
            </a:r>
            <a:r>
              <a:rPr lang="pl-PL" sz="1550" dirty="0" smtClean="0">
                <a:latin typeface="Calibri" pitchFamily="34" charset="0"/>
              </a:rPr>
              <a:t>, wywołującej stan kryzysowy, uniemożliwiający lub znacznie utrudniający prawidłowy rozwój ekonomiczny i społeczny tego obszaru, jak i zrównoważony rozwój całego miasta”.</a:t>
            </a:r>
          </a:p>
          <a:p>
            <a:pPr marL="0" algn="just">
              <a:buNone/>
            </a:pPr>
            <a:endParaRPr lang="pl-PL" sz="1550" dirty="0" smtClean="0">
              <a:latin typeface="Calibri" pitchFamily="34" charset="0"/>
            </a:endParaRPr>
          </a:p>
          <a:p>
            <a:pPr marL="0" algn="just">
              <a:buNone/>
            </a:pPr>
            <a:r>
              <a:rPr lang="pl-PL" sz="1550" b="1" dirty="0" smtClean="0">
                <a:latin typeface="Calibri" pitchFamily="34" charset="0"/>
              </a:rPr>
              <a:t>Rewitalizacja </a:t>
            </a:r>
            <a:r>
              <a:rPr lang="pl-PL" sz="1550" dirty="0" smtClean="0">
                <a:latin typeface="Calibri" pitchFamily="34" charset="0"/>
              </a:rPr>
              <a:t>polega</a:t>
            </a:r>
            <a:r>
              <a:rPr lang="pl-PL" sz="1550" b="1" dirty="0" smtClean="0">
                <a:latin typeface="Calibri" pitchFamily="34" charset="0"/>
              </a:rPr>
              <a:t> </a:t>
            </a:r>
            <a:r>
              <a:rPr lang="pl-PL" sz="1550" dirty="0" smtClean="0">
                <a:latin typeface="Calibri" pitchFamily="34" charset="0"/>
              </a:rPr>
              <a:t>nie tylko na przebudowie lub remontach istniejących obiektów, ale na tym, aby poprzez </a:t>
            </a:r>
            <a:r>
              <a:rPr lang="pl-PL" sz="1550" b="1" dirty="0" smtClean="0">
                <a:latin typeface="Calibri" pitchFamily="34" charset="0"/>
              </a:rPr>
              <a:t>szereg działań, inicjatyw, projektów</a:t>
            </a:r>
            <a:r>
              <a:rPr lang="pl-PL" sz="1550" dirty="0" smtClean="0">
                <a:latin typeface="Calibri" pitchFamily="34" charset="0"/>
              </a:rPr>
              <a:t> skutecznie reagować i wpływać na </a:t>
            </a:r>
            <a:r>
              <a:rPr lang="pl-PL" sz="1550" b="1" dirty="0" smtClean="0">
                <a:latin typeface="Calibri" pitchFamily="34" charset="0"/>
              </a:rPr>
              <a:t>poprawę, rozwiązanie występujących problemów: społecznych, gospodarczych i infrastrukturalnych Gminy</a:t>
            </a:r>
            <a:r>
              <a:rPr lang="pl-PL" sz="1550" dirty="0" smtClean="0">
                <a:latin typeface="Calibri" pitchFamily="34" charset="0"/>
              </a:rPr>
              <a:t>,  w taki sposób aby wzrosła jakość życia wszystkich mieszkańców. </a:t>
            </a:r>
          </a:p>
          <a:p>
            <a:pPr marL="0" algn="just">
              <a:buNone/>
            </a:pPr>
            <a:endParaRPr lang="pl-PL" sz="1550" dirty="0" smtClean="0">
              <a:latin typeface="Calibri" pitchFamily="34" charset="0"/>
            </a:endParaRPr>
          </a:p>
          <a:p>
            <a:pPr marL="0" algn="just">
              <a:buNone/>
            </a:pPr>
            <a:r>
              <a:rPr lang="pl-PL" sz="1550" b="1" dirty="0" smtClean="0">
                <a:latin typeface="Calibri" pitchFamily="34" charset="0"/>
              </a:rPr>
              <a:t>Rewitalizacja</a:t>
            </a:r>
            <a:r>
              <a:rPr lang="pl-PL" sz="1550" dirty="0" smtClean="0">
                <a:latin typeface="Calibri" pitchFamily="34" charset="0"/>
              </a:rPr>
              <a:t> zatem to </a:t>
            </a:r>
            <a:r>
              <a:rPr lang="pl-PL" sz="1550" b="1" dirty="0" smtClean="0">
                <a:latin typeface="Calibri" pitchFamily="34" charset="0"/>
              </a:rPr>
              <a:t>zbiór przemyślanych przedsięwzięć </a:t>
            </a:r>
            <a:r>
              <a:rPr lang="pl-PL" sz="1550" dirty="0" smtClean="0">
                <a:latin typeface="Calibri" pitchFamily="34" charset="0"/>
              </a:rPr>
              <a:t>(inwestycyjnych, społecznych, edukacyjnych, kulturalnych, sportowych, rekreacyjnych, poprawiających estetykę itp.), </a:t>
            </a:r>
            <a:r>
              <a:rPr lang="pl-PL" sz="1550" b="1" dirty="0" smtClean="0">
                <a:latin typeface="Calibri" pitchFamily="34" charset="0"/>
              </a:rPr>
              <a:t>które mają spowodować, że te problemy albo zostaną zmniejszone, albo przestaną istnieć. 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467544" y="6165304"/>
            <a:ext cx="8208912" cy="484163"/>
          </a:xfrm>
        </p:spPr>
        <p:txBody>
          <a:bodyPr/>
          <a:lstStyle/>
          <a:p>
            <a:r>
              <a:rPr lang="pl-PL" b="1" dirty="0" smtClean="0">
                <a:solidFill>
                  <a:schemeClr val="tx1"/>
                </a:solidFill>
              </a:rPr>
              <a:t>_________________________________________________________________________________________________________</a:t>
            </a:r>
            <a:r>
              <a:rPr lang="pl-PL" sz="1050" b="1" i="1" dirty="0" smtClean="0">
                <a:solidFill>
                  <a:schemeClr val="tx1"/>
                </a:solidFill>
              </a:rPr>
              <a:t>Fundacja Małopolska Izba Samorządowa, ul. Stradomska 11, 31-068 Kraków </a:t>
            </a:r>
            <a:br>
              <a:rPr lang="pl-PL" sz="1050" b="1" i="1" dirty="0" smtClean="0">
                <a:solidFill>
                  <a:schemeClr val="tx1"/>
                </a:solidFill>
              </a:rPr>
            </a:br>
            <a:r>
              <a:rPr lang="pl-PL" sz="1050" b="1" i="1" dirty="0" smtClean="0">
                <a:solidFill>
                  <a:schemeClr val="tx1"/>
                </a:solidFill>
              </a:rPr>
              <a:t>email: </a:t>
            </a:r>
            <a:r>
              <a:rPr lang="pl-PL" sz="1050" b="1" i="1" dirty="0" err="1" smtClean="0">
                <a:solidFill>
                  <a:schemeClr val="tx1"/>
                </a:solidFill>
              </a:rPr>
              <a:t>biuro@fundacjamis.org.pl</a:t>
            </a:r>
            <a:r>
              <a:rPr lang="pl-PL" sz="1050" b="1" i="1" dirty="0" smtClean="0">
                <a:solidFill>
                  <a:schemeClr val="tx1"/>
                </a:solidFill>
              </a:rPr>
              <a:t>; </a:t>
            </a:r>
            <a:r>
              <a:rPr lang="pl-PL" sz="1050" b="1" i="1" dirty="0" err="1" smtClean="0">
                <a:solidFill>
                  <a:schemeClr val="tx1"/>
                </a:solidFill>
              </a:rPr>
              <a:t>www.fundacjamis.org.pl</a:t>
            </a:r>
            <a:r>
              <a:rPr lang="pl-PL" sz="1050" b="1" i="1" dirty="0" smtClean="0">
                <a:solidFill>
                  <a:schemeClr val="tx1"/>
                </a:solidFill>
              </a:rPr>
              <a:t>  </a:t>
            </a:r>
            <a:endParaRPr lang="pl-PL" sz="1050" b="1" i="1" dirty="0">
              <a:solidFill>
                <a:schemeClr val="tx1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D0AE-F2E3-4961-A67E-161649B1DB66}" type="slidenum">
              <a:rPr lang="pl-PL" smtClean="0"/>
              <a:pPr/>
              <a:t>2</a:t>
            </a:fld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Harmonogram</a:t>
            </a:r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467544" y="6165304"/>
            <a:ext cx="8208912" cy="484163"/>
          </a:xfrm>
        </p:spPr>
        <p:txBody>
          <a:bodyPr/>
          <a:lstStyle/>
          <a:p>
            <a:r>
              <a:rPr lang="pl-PL" b="1" dirty="0" smtClean="0">
                <a:solidFill>
                  <a:schemeClr val="tx1"/>
                </a:solidFill>
              </a:rPr>
              <a:t>_________________________________________________________________________________________________________</a:t>
            </a:r>
            <a:r>
              <a:rPr lang="pl-PL" sz="1050" b="1" i="1" dirty="0" smtClean="0">
                <a:solidFill>
                  <a:schemeClr val="tx1"/>
                </a:solidFill>
              </a:rPr>
              <a:t>Fundacja Małopolska Izba Samorządowa, ul. Stradomska 11, 31-068 Kraków </a:t>
            </a:r>
            <a:br>
              <a:rPr lang="pl-PL" sz="1050" b="1" i="1" dirty="0" smtClean="0">
                <a:solidFill>
                  <a:schemeClr val="tx1"/>
                </a:solidFill>
              </a:rPr>
            </a:br>
            <a:r>
              <a:rPr lang="pl-PL" sz="1050" b="1" i="1" dirty="0" smtClean="0">
                <a:solidFill>
                  <a:schemeClr val="tx1"/>
                </a:solidFill>
              </a:rPr>
              <a:t>email: </a:t>
            </a:r>
            <a:r>
              <a:rPr lang="pl-PL" sz="1050" b="1" i="1" dirty="0" err="1" smtClean="0">
                <a:solidFill>
                  <a:schemeClr val="tx1"/>
                </a:solidFill>
              </a:rPr>
              <a:t>biuro@fundacjamis.org.pl</a:t>
            </a:r>
            <a:r>
              <a:rPr lang="pl-PL" sz="1050" b="1" i="1" dirty="0" smtClean="0">
                <a:solidFill>
                  <a:schemeClr val="tx1"/>
                </a:solidFill>
              </a:rPr>
              <a:t>; </a:t>
            </a:r>
            <a:r>
              <a:rPr lang="pl-PL" sz="1050" b="1" i="1" dirty="0" err="1" smtClean="0">
                <a:solidFill>
                  <a:schemeClr val="tx1"/>
                </a:solidFill>
              </a:rPr>
              <a:t>www.fundacjamis.org.pl</a:t>
            </a:r>
            <a:r>
              <a:rPr lang="pl-PL" sz="1050" b="1" i="1" dirty="0" smtClean="0">
                <a:solidFill>
                  <a:schemeClr val="tx1"/>
                </a:solidFill>
              </a:rPr>
              <a:t>  </a:t>
            </a:r>
            <a:endParaRPr lang="pl-PL" sz="1050" b="1" i="1" dirty="0">
              <a:solidFill>
                <a:schemeClr val="tx1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D0AE-F2E3-4961-A67E-161649B1DB66}" type="slidenum">
              <a:rPr lang="pl-PL" smtClean="0"/>
              <a:pPr/>
              <a:t>3</a:t>
            </a:fld>
            <a:endParaRPr lang="pl-PL" dirty="0"/>
          </a:p>
        </p:txBody>
      </p:sp>
      <p:pic>
        <p:nvPicPr>
          <p:cNvPr id="13" name="Symbol zastępczy zawartości 12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196752"/>
            <a:ext cx="7920880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Stopień realizacji</a:t>
            </a:r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467544" y="6165304"/>
            <a:ext cx="8208912" cy="484163"/>
          </a:xfrm>
        </p:spPr>
        <p:txBody>
          <a:bodyPr/>
          <a:lstStyle/>
          <a:p>
            <a:r>
              <a:rPr lang="pl-PL" b="1" dirty="0" smtClean="0">
                <a:solidFill>
                  <a:schemeClr val="tx1"/>
                </a:solidFill>
              </a:rPr>
              <a:t>_________________________________________________________________________________________________________</a:t>
            </a:r>
            <a:r>
              <a:rPr lang="pl-PL" sz="1050" b="1" i="1" dirty="0" smtClean="0">
                <a:solidFill>
                  <a:schemeClr val="tx1"/>
                </a:solidFill>
              </a:rPr>
              <a:t>Fundacja Małopolska Izba Samorządowa, ul. Stradomska 11, 31-068 Kraków </a:t>
            </a:r>
            <a:br>
              <a:rPr lang="pl-PL" sz="1050" b="1" i="1" dirty="0" smtClean="0">
                <a:solidFill>
                  <a:schemeClr val="tx1"/>
                </a:solidFill>
              </a:rPr>
            </a:br>
            <a:r>
              <a:rPr lang="pl-PL" sz="1050" b="1" i="1" dirty="0" smtClean="0">
                <a:solidFill>
                  <a:schemeClr val="tx1"/>
                </a:solidFill>
              </a:rPr>
              <a:t>email: </a:t>
            </a:r>
            <a:r>
              <a:rPr lang="pl-PL" sz="1050" b="1" i="1" dirty="0" err="1" smtClean="0">
                <a:solidFill>
                  <a:schemeClr val="tx1"/>
                </a:solidFill>
              </a:rPr>
              <a:t>biuro@fundacjamis.org.pl</a:t>
            </a:r>
            <a:r>
              <a:rPr lang="pl-PL" sz="1050" b="1" i="1" dirty="0" smtClean="0">
                <a:solidFill>
                  <a:schemeClr val="tx1"/>
                </a:solidFill>
              </a:rPr>
              <a:t>; </a:t>
            </a:r>
            <a:r>
              <a:rPr lang="pl-PL" sz="1050" b="1" i="1" dirty="0" err="1" smtClean="0">
                <a:solidFill>
                  <a:schemeClr val="tx1"/>
                </a:solidFill>
              </a:rPr>
              <a:t>www.fundacjamis.org.pl</a:t>
            </a:r>
            <a:r>
              <a:rPr lang="pl-PL" sz="1050" b="1" i="1" dirty="0" smtClean="0">
                <a:solidFill>
                  <a:schemeClr val="tx1"/>
                </a:solidFill>
              </a:rPr>
              <a:t>  </a:t>
            </a:r>
            <a:endParaRPr lang="pl-PL" sz="1050" b="1" i="1" dirty="0">
              <a:solidFill>
                <a:schemeClr val="tx1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D0AE-F2E3-4961-A67E-161649B1DB66}" type="slidenum">
              <a:rPr lang="pl-PL" smtClean="0"/>
              <a:pPr/>
              <a:t>4</a:t>
            </a:fld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85000" lnSpcReduction="20000"/>
          </a:bodyPr>
          <a:lstStyle/>
          <a:p>
            <a:pPr marL="514350" indent="-514350" algn="just">
              <a:buFont typeface="+mj-lt"/>
              <a:buAutoNum type="arabicParenR"/>
            </a:pPr>
            <a:r>
              <a:rPr lang="pl-PL" sz="2000" dirty="0" smtClean="0"/>
              <a:t>Zakończono </a:t>
            </a:r>
            <a:r>
              <a:rPr lang="pl-PL" sz="2000" b="1" dirty="0" smtClean="0"/>
              <a:t>badanie </a:t>
            </a:r>
            <a:r>
              <a:rPr lang="pl-PL" sz="2000" b="1" dirty="0" smtClean="0"/>
              <a:t>społeczne mieszkańców </a:t>
            </a:r>
            <a:r>
              <a:rPr lang="pl-PL" sz="2000" b="1" dirty="0" smtClean="0"/>
              <a:t>w</a:t>
            </a:r>
            <a:r>
              <a:rPr lang="pl-PL" sz="2000" b="1" dirty="0" smtClean="0"/>
              <a:t> zakresie poprawy (rewitalizacji) wybranych (tzw. problemowych) obszarów gminy</a:t>
            </a:r>
            <a:endParaRPr lang="pl-PL" sz="2000" b="1" dirty="0" smtClean="0"/>
          </a:p>
          <a:p>
            <a:pPr marL="514350" indent="-514350" algn="just">
              <a:lnSpc>
                <a:spcPct val="120000"/>
              </a:lnSpc>
              <a:buNone/>
            </a:pPr>
            <a:r>
              <a:rPr lang="pl-PL" sz="2000" dirty="0" smtClean="0"/>
              <a:t>	</a:t>
            </a:r>
            <a:r>
              <a:rPr lang="pl-PL" sz="1900" dirty="0" smtClean="0"/>
              <a:t>W badaniu uczestniczyło 111 respondentów (wypełniono 107 ankiet w wersji elektronicznej oraz 4 w wersji papierowej). W opracowaniu raport z badania, który będzie dostępny na stronie internetowej </a:t>
            </a:r>
            <a:r>
              <a:rPr lang="pl-PL" sz="1900" dirty="0" err="1" smtClean="0"/>
              <a:t>www.brzesko.pl</a:t>
            </a:r>
            <a:r>
              <a:rPr lang="pl-PL" sz="1900" dirty="0" smtClean="0"/>
              <a:t> w zakładce „Rewitalizacja Gminy Brzesko”.</a:t>
            </a:r>
          </a:p>
          <a:p>
            <a:pPr marL="514350" indent="-514350" algn="just">
              <a:buNone/>
            </a:pPr>
            <a:endParaRPr lang="pl-PL" sz="2000" dirty="0" smtClean="0"/>
          </a:p>
          <a:p>
            <a:pPr marL="514350" indent="-514350" algn="just">
              <a:buFont typeface="+mj-lt"/>
              <a:buAutoNum type="arabicParenR" startAt="2"/>
            </a:pPr>
            <a:r>
              <a:rPr lang="pl-PL" sz="2000" dirty="0" smtClean="0"/>
              <a:t>Trwa przygotowanie </a:t>
            </a:r>
            <a:r>
              <a:rPr lang="pl-PL" sz="2000" b="1" dirty="0" smtClean="0"/>
              <a:t>diagnozy służącej wyznaczeniu </a:t>
            </a:r>
            <a:r>
              <a:rPr lang="pl-PL" sz="2000" b="1" dirty="0" smtClean="0"/>
              <a:t>obszaru zdegradowanego </a:t>
            </a:r>
            <a:r>
              <a:rPr lang="pl-PL" sz="2000" b="1" dirty="0" smtClean="0"/>
              <a:t>i obszaru rewitalizacji</a:t>
            </a:r>
          </a:p>
          <a:p>
            <a:pPr marL="514350" indent="-514350" algn="just">
              <a:lnSpc>
                <a:spcPct val="120000"/>
              </a:lnSpc>
              <a:buNone/>
            </a:pPr>
            <a:r>
              <a:rPr lang="pl-PL" sz="2000" b="1" dirty="0" smtClean="0"/>
              <a:t>	</a:t>
            </a:r>
            <a:r>
              <a:rPr lang="pl-PL" sz="1900" dirty="0" smtClean="0"/>
              <a:t>Dokument </a:t>
            </a:r>
            <a:r>
              <a:rPr lang="pl-PL" sz="1900" dirty="0" smtClean="0"/>
              <a:t>diagnozy wraz z </a:t>
            </a:r>
            <a:r>
              <a:rPr lang="pl-PL" sz="1900" dirty="0" smtClean="0"/>
              <a:t>projektem uchwały </a:t>
            </a:r>
            <a:r>
              <a:rPr lang="pl-PL" sz="1900" dirty="0" smtClean="0"/>
              <a:t>dotyczącej wyznaczenia obszaru zdegradowanego oraz obszaru </a:t>
            </a:r>
            <a:r>
              <a:rPr lang="pl-PL" sz="1900" dirty="0" smtClean="0"/>
              <a:t>rewitalizacji zostanie w połowie lipca br. poddany konsultacjom społecznym.</a:t>
            </a:r>
          </a:p>
          <a:p>
            <a:pPr marL="514350" indent="-514350" algn="just">
              <a:buNone/>
            </a:pPr>
            <a:endParaRPr lang="pl-PL" sz="2000" dirty="0" smtClean="0"/>
          </a:p>
          <a:p>
            <a:pPr marL="514350" indent="-514350" algn="just">
              <a:buFont typeface="+mj-lt"/>
              <a:buAutoNum type="arabicParenR" startAt="3"/>
            </a:pPr>
            <a:r>
              <a:rPr lang="pl-PL" sz="2000" dirty="0" smtClean="0"/>
              <a:t>Na przełomie sierpnia i września po przyjęciu przez Radę Miejską uchwał dotyczących:</a:t>
            </a:r>
          </a:p>
          <a:p>
            <a:pPr marL="980100" lvl="2" indent="-400050" algn="just">
              <a:buFont typeface="+mj-lt"/>
              <a:buAutoNum type="romanLcPeriod"/>
            </a:pPr>
            <a:r>
              <a:rPr lang="pl-PL" sz="1800" b="1" i="1" dirty="0" smtClean="0"/>
              <a:t>wyznaczenia obszaru zdegradowanego oraz obszaru rewitalizacji </a:t>
            </a:r>
            <a:endParaRPr lang="pl-PL" sz="1800" b="1" i="1" dirty="0" smtClean="0"/>
          </a:p>
          <a:p>
            <a:pPr marL="980100" lvl="2" indent="-400050" algn="just">
              <a:buFont typeface="+mj-lt"/>
              <a:buAutoNum type="romanLcPeriod"/>
            </a:pPr>
            <a:r>
              <a:rPr lang="pl-PL" sz="1800" b="1" i="1" dirty="0" smtClean="0"/>
              <a:t>przystąpienia </a:t>
            </a:r>
            <a:r>
              <a:rPr lang="pl-PL" sz="1800" b="1" i="1" dirty="0" smtClean="0"/>
              <a:t>do opracowania Gminnego Programu Rewitalizacji </a:t>
            </a:r>
            <a:endParaRPr lang="pl-PL" sz="1800" b="1" i="1" dirty="0" smtClean="0"/>
          </a:p>
          <a:p>
            <a:pPr marL="514350" indent="-514350" algn="just">
              <a:lnSpc>
                <a:spcPct val="120000"/>
              </a:lnSpc>
              <a:buNone/>
            </a:pPr>
            <a:r>
              <a:rPr lang="pl-PL" sz="2000" dirty="0" smtClean="0"/>
              <a:t>	zaplanowano </a:t>
            </a:r>
            <a:r>
              <a:rPr lang="pl-PL" sz="2000" b="1" dirty="0" smtClean="0"/>
              <a:t>cykl warsztatów, spacerów studyjnych i konsultacji</a:t>
            </a:r>
            <a:r>
              <a:rPr lang="pl-PL" sz="2000" dirty="0" smtClean="0"/>
              <a:t> dla mieszkańców zmierzających </a:t>
            </a:r>
            <a:r>
              <a:rPr lang="pl-PL" sz="2000" dirty="0" smtClean="0"/>
              <a:t>do opracowania dokumentu Gminnego Programu </a:t>
            </a:r>
            <a:r>
              <a:rPr lang="pl-PL" sz="2000" dirty="0" smtClean="0"/>
              <a:t>Rewitalizacji Gminy Brzesko na lata 2016 - 2022</a:t>
            </a:r>
            <a:endParaRPr lang="pl-PL" sz="1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467544" y="6165304"/>
            <a:ext cx="8208912" cy="484163"/>
          </a:xfrm>
        </p:spPr>
        <p:txBody>
          <a:bodyPr/>
          <a:lstStyle/>
          <a:p>
            <a:r>
              <a:rPr lang="pl-PL" b="1" dirty="0" smtClean="0">
                <a:solidFill>
                  <a:schemeClr val="tx1"/>
                </a:solidFill>
              </a:rPr>
              <a:t>_________________________________________________________________________________________________________</a:t>
            </a:r>
            <a:r>
              <a:rPr lang="pl-PL" sz="1050" b="1" i="1" dirty="0" smtClean="0">
                <a:solidFill>
                  <a:schemeClr val="tx1"/>
                </a:solidFill>
              </a:rPr>
              <a:t>Fundacja Małopolska Izba Samorządowa, ul. Stradomska 11, 31-068 Kraków </a:t>
            </a:r>
            <a:br>
              <a:rPr lang="pl-PL" sz="1050" b="1" i="1" dirty="0" smtClean="0">
                <a:solidFill>
                  <a:schemeClr val="tx1"/>
                </a:solidFill>
              </a:rPr>
            </a:br>
            <a:r>
              <a:rPr lang="pl-PL" sz="1050" b="1" i="1" dirty="0" smtClean="0">
                <a:solidFill>
                  <a:schemeClr val="tx1"/>
                </a:solidFill>
              </a:rPr>
              <a:t>email: </a:t>
            </a:r>
            <a:r>
              <a:rPr lang="pl-PL" sz="1050" b="1" i="1" dirty="0" err="1" smtClean="0">
                <a:solidFill>
                  <a:schemeClr val="tx1"/>
                </a:solidFill>
              </a:rPr>
              <a:t>biuro@fundacjamis.org.pl</a:t>
            </a:r>
            <a:r>
              <a:rPr lang="pl-PL" sz="1050" b="1" i="1" dirty="0" smtClean="0">
                <a:solidFill>
                  <a:schemeClr val="tx1"/>
                </a:solidFill>
              </a:rPr>
              <a:t>; </a:t>
            </a:r>
            <a:r>
              <a:rPr lang="pl-PL" sz="1050" b="1" i="1" dirty="0" err="1" smtClean="0">
                <a:solidFill>
                  <a:schemeClr val="tx1"/>
                </a:solidFill>
              </a:rPr>
              <a:t>www.fundacjamis.org.pl</a:t>
            </a:r>
            <a:r>
              <a:rPr lang="pl-PL" sz="1050" b="1" i="1" dirty="0" smtClean="0">
                <a:solidFill>
                  <a:schemeClr val="tx1"/>
                </a:solidFill>
              </a:rPr>
              <a:t>  </a:t>
            </a:r>
            <a:endParaRPr lang="pl-PL" sz="1050" b="1" i="1" dirty="0">
              <a:solidFill>
                <a:schemeClr val="tx1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D0AE-F2E3-4961-A67E-161649B1DB66}" type="slidenum">
              <a:rPr lang="pl-PL" smtClean="0"/>
              <a:pPr/>
              <a:t>5</a:t>
            </a:fld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l-PL" dirty="0" smtClean="0"/>
              <a:t>Dziękuję za uwagę!</a:t>
            </a:r>
          </a:p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r>
              <a:rPr lang="pl-PL" dirty="0" smtClean="0"/>
              <a:t>Zapraszam do kontaktu:</a:t>
            </a:r>
          </a:p>
          <a:p>
            <a:pPr algn="ctr">
              <a:buNone/>
            </a:pPr>
            <a:r>
              <a:rPr lang="pl-PL" b="1" dirty="0" smtClean="0"/>
              <a:t>Jacek Kwiatkowski</a:t>
            </a:r>
          </a:p>
          <a:p>
            <a:pPr algn="ctr">
              <a:buNone/>
            </a:pPr>
            <a:r>
              <a:rPr lang="pl-PL" dirty="0" smtClean="0"/>
              <a:t>jacek.kwiatkowski@fundacjamis.org.pl</a:t>
            </a:r>
          </a:p>
          <a:p>
            <a:pPr algn="ctr">
              <a:buNone/>
            </a:pPr>
            <a:r>
              <a:rPr lang="pl-PL" dirty="0" smtClean="0"/>
              <a:t>t</a:t>
            </a:r>
            <a:r>
              <a:rPr lang="pl-PL" dirty="0" smtClean="0"/>
              <a:t>el. </a:t>
            </a:r>
            <a:r>
              <a:rPr lang="pl-PL" dirty="0" smtClean="0"/>
              <a:t>537 999 506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228</Words>
  <Application>Microsoft Office PowerPoint</Application>
  <PresentationFormat>Pokaz na ekranie (4:3)</PresentationFormat>
  <Paragraphs>45</Paragraphs>
  <Slides>5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4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Motyw pakietu Office</vt:lpstr>
      <vt:lpstr>Projekt niestandardowy</vt:lpstr>
      <vt:lpstr>1_Projekt niestandardowy</vt:lpstr>
      <vt:lpstr>2_Projekt niestandardowy</vt:lpstr>
      <vt:lpstr>Gminny Program Rewitalizacji Gminy Brzesko na lata 2016-2022</vt:lpstr>
      <vt:lpstr>Definicje</vt:lpstr>
      <vt:lpstr>Harmonogram</vt:lpstr>
      <vt:lpstr>Stopień realizacji</vt:lpstr>
      <vt:lpstr>Slajd 5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Ptaszysko</dc:creator>
  <cp:lastModifiedBy>Ptaszysko</cp:lastModifiedBy>
  <cp:revision>34</cp:revision>
  <dcterms:created xsi:type="dcterms:W3CDTF">2016-06-26T11:03:33Z</dcterms:created>
  <dcterms:modified xsi:type="dcterms:W3CDTF">2016-06-26T16:27:52Z</dcterms:modified>
</cp:coreProperties>
</file>