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5"/>
  </p:notesMasterIdLst>
  <p:sldIdLst>
    <p:sldId id="256" r:id="rId5"/>
    <p:sldId id="257" r:id="rId6"/>
    <p:sldId id="264" r:id="rId7"/>
    <p:sldId id="261" r:id="rId8"/>
    <p:sldId id="265" r:id="rId9"/>
    <p:sldId id="266" r:id="rId10"/>
    <p:sldId id="259" r:id="rId11"/>
    <p:sldId id="281" r:id="rId12"/>
    <p:sldId id="268" r:id="rId13"/>
    <p:sldId id="283" r:id="rId14"/>
    <p:sldId id="282" r:id="rId15"/>
    <p:sldId id="267" r:id="rId16"/>
    <p:sldId id="263" r:id="rId17"/>
    <p:sldId id="269" r:id="rId18"/>
    <p:sldId id="284" r:id="rId19"/>
    <p:sldId id="285" r:id="rId20"/>
    <p:sldId id="286" r:id="rId21"/>
    <p:sldId id="272" r:id="rId22"/>
    <p:sldId id="280" r:id="rId23"/>
    <p:sldId id="26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CCECFF"/>
    <a:srgbClr val="6699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UNDACJA%20MIS\REALIZACJE\GPR%20Brzesko\GPR_BRZESKO_TABELA_DELIMITACJ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UNDACJA%20MIS\REALIZACJE\GPR%20Brzesko\GPR_BRZESKO_TABELA_DELIMITACJ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UNDACJA%20MIS\REALIZACJE\GPR%20Brzesko\GPR_BRZESKO_TABELA_DELIMITACJ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UNDACJA%20MIS\REALIZACJE\GPR%20Brzesko\GPR_BRZESKO_TABELA_DELIMITACJ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UNDACJA%20MIS\REALIZACJE\GPR%20Brzesko\GPR_BRZESKO_TABELA_DELIMITAC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title>
      <c:tx>
        <c:rich>
          <a:bodyPr/>
          <a:lstStyle/>
          <a:p>
            <a:pPr>
              <a:defRPr/>
            </a:pPr>
            <a:r>
              <a:rPr lang="pl-PL"/>
              <a:t>Obszar miejski</a:t>
            </a:r>
          </a:p>
        </c:rich>
      </c:tx>
      <c:layout/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TABELA!$C$99:$C$105</c:f>
              <c:strCache>
                <c:ptCount val="7"/>
                <c:pt idx="0">
                  <c:v>Okocimskie </c:v>
                </c:pt>
                <c:pt idx="1">
                  <c:v>Kościuszki – Ogrodowa</c:v>
                </c:pt>
                <c:pt idx="2">
                  <c:v>Stare Miasto</c:v>
                </c:pt>
                <c:pt idx="3">
                  <c:v>Brzezowieckie</c:v>
                </c:pt>
                <c:pt idx="4">
                  <c:v>Kopaliny - Jagiełły</c:v>
                </c:pt>
                <c:pt idx="5">
                  <c:v>Słotwina</c:v>
                </c:pt>
                <c:pt idx="6">
                  <c:v> Zielonka</c:v>
                </c:pt>
              </c:strCache>
            </c:strRef>
          </c:cat>
          <c:val>
            <c:numRef>
              <c:f>TABELA!$D$99:$D$105</c:f>
              <c:numCache>
                <c:formatCode>0.0</c:formatCode>
                <c:ptCount val="7"/>
                <c:pt idx="0">
                  <c:v>2.8</c:v>
                </c:pt>
                <c:pt idx="1">
                  <c:v>2.2000000000000002</c:v>
                </c:pt>
                <c:pt idx="2">
                  <c:v>1.6</c:v>
                </c:pt>
                <c:pt idx="3">
                  <c:v>1</c:v>
                </c:pt>
                <c:pt idx="4">
                  <c:v>0.6</c:v>
                </c:pt>
                <c:pt idx="5">
                  <c:v>0.6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shape val="box"/>
        <c:axId val="68454272"/>
        <c:axId val="81557376"/>
        <c:axId val="0"/>
      </c:bar3DChart>
      <c:catAx>
        <c:axId val="68454272"/>
        <c:scaling>
          <c:orientation val="minMax"/>
        </c:scaling>
        <c:axPos val="b"/>
        <c:majorTickMark val="none"/>
        <c:tickLblPos val="nextTo"/>
        <c:crossAx val="81557376"/>
        <c:crosses val="autoZero"/>
        <c:auto val="1"/>
        <c:lblAlgn val="ctr"/>
        <c:lblOffset val="100"/>
      </c:catAx>
      <c:valAx>
        <c:axId val="81557376"/>
        <c:scaling>
          <c:orientation val="minMax"/>
        </c:scaling>
        <c:delete val="1"/>
        <c:axPos val="l"/>
        <c:numFmt formatCode="0.0" sourceLinked="1"/>
        <c:tickLblPos val="none"/>
        <c:crossAx val="684542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title>
      <c:tx>
        <c:rich>
          <a:bodyPr/>
          <a:lstStyle/>
          <a:p>
            <a:pPr>
              <a:defRPr/>
            </a:pPr>
            <a:r>
              <a:rPr lang="pl-PL"/>
              <a:t>Obszar wiejski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TABELA!$C$107:$C$115</c:f>
              <c:strCache>
                <c:ptCount val="9"/>
                <c:pt idx="0">
                  <c:v>Szczepanów</c:v>
                </c:pt>
                <c:pt idx="1">
                  <c:v>Okocim</c:v>
                </c:pt>
                <c:pt idx="2">
                  <c:v>Jadowniki</c:v>
                </c:pt>
                <c:pt idx="3">
                  <c:v>Mokrzyska</c:v>
                </c:pt>
                <c:pt idx="4">
                  <c:v>Wokowice</c:v>
                </c:pt>
                <c:pt idx="5">
                  <c:v>Jasień</c:v>
                </c:pt>
                <c:pt idx="6">
                  <c:v>Poręba Spytkowska</c:v>
                </c:pt>
                <c:pt idx="7">
                  <c:v>Bucze</c:v>
                </c:pt>
                <c:pt idx="8">
                  <c:v>Sterkowiec</c:v>
                </c:pt>
              </c:strCache>
            </c:strRef>
          </c:cat>
          <c:val>
            <c:numRef>
              <c:f>TABELA!$D$107:$D$115</c:f>
              <c:numCache>
                <c:formatCode>0.0</c:formatCode>
                <c:ptCount val="9"/>
                <c:pt idx="0">
                  <c:v>2.3333333333333335</c:v>
                </c:pt>
                <c:pt idx="1">
                  <c:v>1.5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1.1666666666666667</c:v>
                </c:pt>
                <c:pt idx="5">
                  <c:v>1</c:v>
                </c:pt>
                <c:pt idx="6">
                  <c:v>0.5</c:v>
                </c:pt>
                <c:pt idx="7">
                  <c:v>0.33333333333333331</c:v>
                </c:pt>
                <c:pt idx="8">
                  <c:v>0.33333333333333331</c:v>
                </c:pt>
              </c:numCache>
            </c:numRef>
          </c:val>
        </c:ser>
        <c:dLbls>
          <c:showVal val="1"/>
        </c:dLbls>
        <c:shape val="box"/>
        <c:axId val="130699648"/>
        <c:axId val="130709760"/>
        <c:axId val="0"/>
      </c:bar3DChart>
      <c:catAx>
        <c:axId val="130699648"/>
        <c:scaling>
          <c:orientation val="minMax"/>
        </c:scaling>
        <c:axPos val="b"/>
        <c:majorTickMark val="none"/>
        <c:tickLblPos val="nextTo"/>
        <c:crossAx val="130709760"/>
        <c:crosses val="autoZero"/>
        <c:auto val="1"/>
        <c:lblAlgn val="ctr"/>
        <c:lblOffset val="100"/>
      </c:catAx>
      <c:valAx>
        <c:axId val="130709760"/>
        <c:scaling>
          <c:orientation val="minMax"/>
        </c:scaling>
        <c:delete val="1"/>
        <c:axPos val="l"/>
        <c:numFmt formatCode="0.0" sourceLinked="1"/>
        <c:tickLblPos val="none"/>
        <c:crossAx val="1306996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TABELA!$C$137:$C$152</c:f>
              <c:strCache>
                <c:ptCount val="16"/>
                <c:pt idx="0">
                  <c:v>Zielonka</c:v>
                </c:pt>
                <c:pt idx="1">
                  <c:v>Brzezowieckie</c:v>
                </c:pt>
                <c:pt idx="2">
                  <c:v>Słotwina</c:v>
                </c:pt>
                <c:pt idx="3">
                  <c:v>Stare Miasto</c:v>
                </c:pt>
                <c:pt idx="4">
                  <c:v>Kopaliny - Jagiełły</c:v>
                </c:pt>
                <c:pt idx="5">
                  <c:v>Kościuszki – Ogrodowa</c:v>
                </c:pt>
                <c:pt idx="6">
                  <c:v>Wokowice</c:v>
                </c:pt>
                <c:pt idx="7">
                  <c:v>Bucze</c:v>
                </c:pt>
                <c:pt idx="8">
                  <c:v>Jadowniki</c:v>
                </c:pt>
                <c:pt idx="9">
                  <c:v>Jasień</c:v>
                </c:pt>
                <c:pt idx="10">
                  <c:v>Mokrzyska</c:v>
                </c:pt>
                <c:pt idx="11">
                  <c:v>Poręba Spytkowska</c:v>
                </c:pt>
                <c:pt idx="12">
                  <c:v>Szczepanów</c:v>
                </c:pt>
                <c:pt idx="13">
                  <c:v>Okocimskie </c:v>
                </c:pt>
                <c:pt idx="14">
                  <c:v>Okocim</c:v>
                </c:pt>
                <c:pt idx="15">
                  <c:v>Sterkowiec</c:v>
                </c:pt>
              </c:strCache>
            </c:strRef>
          </c:cat>
          <c:val>
            <c:numRef>
              <c:f>TABELA!$D$137:$D$152</c:f>
              <c:numCache>
                <c:formatCode>0.0</c:formatCode>
                <c:ptCount val="16"/>
                <c:pt idx="0">
                  <c:v>2.5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</c:numCache>
            </c:numRef>
          </c:val>
        </c:ser>
        <c:dLbls>
          <c:showVal val="1"/>
        </c:dLbls>
        <c:shape val="box"/>
        <c:axId val="119953280"/>
        <c:axId val="123477376"/>
        <c:axId val="0"/>
      </c:bar3DChart>
      <c:catAx>
        <c:axId val="119953280"/>
        <c:scaling>
          <c:orientation val="minMax"/>
        </c:scaling>
        <c:axPos val="b"/>
        <c:majorTickMark val="none"/>
        <c:tickLblPos val="nextTo"/>
        <c:crossAx val="123477376"/>
        <c:crosses val="autoZero"/>
        <c:auto val="1"/>
        <c:lblAlgn val="ctr"/>
        <c:lblOffset val="100"/>
      </c:catAx>
      <c:valAx>
        <c:axId val="123477376"/>
        <c:scaling>
          <c:orientation val="minMax"/>
        </c:scaling>
        <c:delete val="1"/>
        <c:axPos val="l"/>
        <c:numFmt formatCode="0.0" sourceLinked="1"/>
        <c:tickLblPos val="none"/>
        <c:crossAx val="1199532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TABELA!$N$51:$N$66</c:f>
              <c:strCache>
                <c:ptCount val="16"/>
                <c:pt idx="0">
                  <c:v>Jasień</c:v>
                </c:pt>
                <c:pt idx="1">
                  <c:v>Kościuszki – Ogrodowa</c:v>
                </c:pt>
                <c:pt idx="2">
                  <c:v>Brzezowieckie</c:v>
                </c:pt>
                <c:pt idx="3">
                  <c:v>Jadowniki</c:v>
                </c:pt>
                <c:pt idx="4">
                  <c:v>Słotwina</c:v>
                </c:pt>
                <c:pt idx="5">
                  <c:v>Wokowice</c:v>
                </c:pt>
                <c:pt idx="6">
                  <c:v>Poręba Spytkowska</c:v>
                </c:pt>
                <c:pt idx="7">
                  <c:v>Kopaliny - Jagiełły</c:v>
                </c:pt>
                <c:pt idx="8">
                  <c:v>Okocimskie </c:v>
                </c:pt>
                <c:pt idx="9">
                  <c:v>Stare Miasto</c:v>
                </c:pt>
                <c:pt idx="10">
                  <c:v> Zielonka</c:v>
                </c:pt>
                <c:pt idx="11">
                  <c:v>Bucze</c:v>
                </c:pt>
                <c:pt idx="12">
                  <c:v>Mokrzyska</c:v>
                </c:pt>
                <c:pt idx="13">
                  <c:v>Okocim</c:v>
                </c:pt>
                <c:pt idx="14">
                  <c:v>Sterkowiec</c:v>
                </c:pt>
                <c:pt idx="15">
                  <c:v>Szczepanów</c:v>
                </c:pt>
              </c:strCache>
            </c:strRef>
          </c:cat>
          <c:val>
            <c:numRef>
              <c:f>TABELA!$O$51:$O$66</c:f>
              <c:numCache>
                <c:formatCode>0.0</c:formatCode>
                <c:ptCount val="16"/>
                <c:pt idx="0">
                  <c:v>4</c:v>
                </c:pt>
                <c:pt idx="1">
                  <c:v>3.5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1.5</c:v>
                </c:pt>
                <c:pt idx="7">
                  <c:v>0.5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shape val="box"/>
        <c:axId val="126240256"/>
        <c:axId val="126254080"/>
        <c:axId val="0"/>
      </c:bar3DChart>
      <c:catAx>
        <c:axId val="126240256"/>
        <c:scaling>
          <c:orientation val="minMax"/>
        </c:scaling>
        <c:axPos val="b"/>
        <c:majorTickMark val="none"/>
        <c:tickLblPos val="nextTo"/>
        <c:crossAx val="126254080"/>
        <c:crosses val="autoZero"/>
        <c:auto val="1"/>
        <c:lblAlgn val="ctr"/>
        <c:lblOffset val="100"/>
      </c:catAx>
      <c:valAx>
        <c:axId val="126254080"/>
        <c:scaling>
          <c:orientation val="minMax"/>
        </c:scaling>
        <c:delete val="1"/>
        <c:axPos val="l"/>
        <c:numFmt formatCode="0.0" sourceLinked="1"/>
        <c:tickLblPos val="none"/>
        <c:crossAx val="12624025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TABELA!$AQ$27:$AQ$35</c:f>
              <c:strCache>
                <c:ptCount val="9"/>
                <c:pt idx="0">
                  <c:v>Poręba Spytkowska</c:v>
                </c:pt>
                <c:pt idx="1">
                  <c:v>Bucze</c:v>
                </c:pt>
                <c:pt idx="2">
                  <c:v>Mokrzyska</c:v>
                </c:pt>
                <c:pt idx="3">
                  <c:v>Szczepanów</c:v>
                </c:pt>
                <c:pt idx="4">
                  <c:v>Jadowniki</c:v>
                </c:pt>
                <c:pt idx="5">
                  <c:v>Jasień</c:v>
                </c:pt>
                <c:pt idx="6">
                  <c:v>Okocim</c:v>
                </c:pt>
                <c:pt idx="7">
                  <c:v>Sterkowiec</c:v>
                </c:pt>
                <c:pt idx="8">
                  <c:v>Wokowice</c:v>
                </c:pt>
              </c:strCache>
            </c:strRef>
          </c:cat>
          <c:val>
            <c:numRef>
              <c:f>TABELA!$AR$27:$AR$35</c:f>
              <c:numCache>
                <c:formatCode>0.0</c:formatCode>
                <c:ptCount val="9"/>
                <c:pt idx="0">
                  <c:v>3.5</c:v>
                </c:pt>
                <c:pt idx="1">
                  <c:v>2</c:v>
                </c:pt>
                <c:pt idx="2">
                  <c:v>2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shape val="box"/>
        <c:axId val="126239872"/>
        <c:axId val="127128320"/>
        <c:axId val="0"/>
      </c:bar3DChart>
      <c:catAx>
        <c:axId val="126239872"/>
        <c:scaling>
          <c:orientation val="minMax"/>
        </c:scaling>
        <c:axPos val="b"/>
        <c:majorTickMark val="none"/>
        <c:tickLblPos val="nextTo"/>
        <c:crossAx val="127128320"/>
        <c:crosses val="autoZero"/>
        <c:auto val="1"/>
        <c:lblAlgn val="ctr"/>
        <c:lblOffset val="100"/>
      </c:catAx>
      <c:valAx>
        <c:axId val="127128320"/>
        <c:scaling>
          <c:orientation val="minMax"/>
        </c:scaling>
        <c:delete val="1"/>
        <c:axPos val="l"/>
        <c:numFmt formatCode="0.0" sourceLinked="1"/>
        <c:tickLblPos val="none"/>
        <c:crossAx val="12623987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8A2D-219F-4A3B-847A-99D6C31EE28A}" type="datetimeFigureOut">
              <a:rPr lang="pl-PL" smtClean="0"/>
              <a:pPr/>
              <a:t>2016-09-29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20B1-D66D-4AA9-AD01-9C1140D972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03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20B1-D66D-4AA9-AD01-9C1140D972A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20B1-D66D-4AA9-AD01-9C1140D972AD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pl-PL" b="1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 _________________________________________________________________________________________________________ Fundacja Małopolska Izba Samorządowa, ul. Stradomska 11, 31-068 Kraków  tel.: 12 200 29 26, fax.: 12 200 28 62, email: </a:t>
            </a:r>
            <a:r>
              <a:rPr lang="pl-PL" dirty="0" err="1" smtClean="0"/>
              <a:t>biuro@fundacjamis.org.pl</a:t>
            </a:r>
            <a:r>
              <a:rPr lang="pl-PL" dirty="0" smtClean="0"/>
              <a:t>; </a:t>
            </a:r>
            <a:r>
              <a:rPr lang="pl-PL" dirty="0" err="1" smtClean="0"/>
              <a:t>www.fundacjamis.org.pl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7544" y="6237312"/>
            <a:ext cx="8208912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D0AE-F2E3-4961-A67E-161649B1DB6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27" name="Picture 3" descr="D:\!DANE\0000_NOWA MISTIA\NOWA MISTIA\ADMINISTRACJA\SZABLONY_FIRMOWE\J.O. Pakiet logo\Logo\Małopolska Izba Samorządowa\bez koła\kolor\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411760" cy="1205880"/>
          </a:xfrm>
          <a:prstGeom prst="rect">
            <a:avLst/>
          </a:prstGeom>
          <a:noFill/>
        </p:spPr>
      </p:pic>
      <p:pic>
        <p:nvPicPr>
          <p:cNvPr id="10" name="Obraz 9" descr="rewitalizacja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524328" y="116632"/>
            <a:ext cx="1474364" cy="936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CA2F-BD8F-454E-8158-0A20A1627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7B00-608B-4362-9D1A-EBBA24B93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 _________________________________________________________________________________________________________ Fundacja Małopolska Izba Samorządowa, ul. Stradomska 11, 31-068 Kraków  tel.: 12 200 29 26, fax.: 12 200 28 62, email: biuro@fundacjamis.org.pl; www.fundacjamis.org.pl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CC1E-D748-4321-A9D5-21A9D911D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libri" pitchFamily="34" charset="0"/>
              </a:rPr>
              <a:t>Konsultacje społeczne projektu uchwały o wyznaczeniu </a:t>
            </a:r>
            <a:br>
              <a:rPr lang="pl-PL" b="1" dirty="0" smtClean="0">
                <a:latin typeface="Calibri" pitchFamily="34" charset="0"/>
              </a:rPr>
            </a:br>
            <a:r>
              <a:rPr lang="pl-PL" b="1" dirty="0" smtClean="0">
                <a:latin typeface="Calibri" pitchFamily="34" charset="0"/>
              </a:rPr>
              <a:t>obszarów zdegradowanych </a:t>
            </a:r>
            <a:br>
              <a:rPr lang="pl-PL" b="1" dirty="0" smtClean="0">
                <a:latin typeface="Calibri" pitchFamily="34" charset="0"/>
              </a:rPr>
            </a:br>
            <a:r>
              <a:rPr lang="pl-PL" b="1" dirty="0" smtClean="0">
                <a:latin typeface="Calibri" pitchFamily="34" charset="0"/>
              </a:rPr>
              <a:t>i obszarów do rewitalizacji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Jacek Kwiatkowski, Marcin Papuga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Fundacja </a:t>
            </a:r>
          </a:p>
          <a:p>
            <a:pPr algn="r"/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Małopolska Izba Samorządowa</a:t>
            </a:r>
            <a:b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Brzesko, 29 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września 2016 r.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208912" cy="365125"/>
          </a:xfrm>
        </p:spPr>
        <p:txBody>
          <a:bodyPr/>
          <a:lstStyle/>
          <a:p>
            <a:endParaRPr lang="pl-PL" b="1" i="1" dirty="0" smtClean="0"/>
          </a:p>
          <a:p>
            <a:r>
              <a:rPr lang="pl-PL" b="1" i="1" dirty="0" smtClean="0">
                <a:solidFill>
                  <a:schemeClr val="tx1"/>
                </a:solidFill>
              </a:rPr>
              <a:t>________________________________________________________________________________________________________</a:t>
            </a:r>
            <a:br>
              <a:rPr lang="pl-PL" b="1" i="1" dirty="0" smtClean="0">
                <a:solidFill>
                  <a:schemeClr val="tx1"/>
                </a:solidFill>
              </a:rPr>
            </a:br>
            <a:r>
              <a:rPr lang="pl-PL" sz="1100" b="1" i="1" dirty="0" smtClean="0">
                <a:solidFill>
                  <a:schemeClr val="tx1"/>
                </a:solidFill>
              </a:rPr>
              <a:t>Fundacja Małopolska Izba Samorządowa, ul. Stradomska 11, 31-068 Kraków</a:t>
            </a:r>
            <a:endParaRPr lang="pl-PL" sz="1100" i="1" dirty="0" smtClean="0">
              <a:solidFill>
                <a:schemeClr val="tx1"/>
              </a:solidFill>
            </a:endParaRPr>
          </a:p>
          <a:p>
            <a:r>
              <a:rPr lang="pl-PL" sz="1100" b="1" i="1" dirty="0" smtClean="0">
                <a:solidFill>
                  <a:schemeClr val="tx1"/>
                </a:solidFill>
              </a:rPr>
              <a:t>email: </a:t>
            </a:r>
            <a:r>
              <a:rPr lang="pl-PL" sz="110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100" b="1" i="1" dirty="0" smtClean="0">
                <a:solidFill>
                  <a:schemeClr val="tx1"/>
                </a:solidFill>
              </a:rPr>
              <a:t> </a:t>
            </a:r>
            <a:r>
              <a:rPr lang="pl-PL" sz="110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i="1" dirty="0" smtClean="0">
                <a:solidFill>
                  <a:schemeClr val="tx1"/>
                </a:solidFill>
              </a:rPr>
              <a:t>	</a:t>
            </a:r>
          </a:p>
          <a:p>
            <a:endParaRPr lang="pl-PL" i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</a:t>
            </a:r>
            <a:r>
              <a:rPr lang="pl-PL" b="1" dirty="0" smtClean="0"/>
              <a:t>Wskaźniki degradacji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				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 smtClean="0"/>
              <a:t> </a:t>
            </a:r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860032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PRZESTRZENNO-FUNKCJONALNE</a:t>
            </a:r>
            <a:endParaRPr lang="pl-PL" b="1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1115616" y="2276872"/>
          <a:ext cx="7067301" cy="322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</a:t>
            </a:r>
            <a:r>
              <a:rPr lang="pl-PL" b="1" dirty="0" smtClean="0"/>
              <a:t>Wskaźniki degradacji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				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 smtClean="0"/>
              <a:t> </a:t>
            </a:r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860032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TECHNICZNE</a:t>
            </a:r>
            <a:endParaRPr lang="pl-PL" b="1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1763688" y="2204864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RZESKO_MAPA CZYST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2699129" cy="32403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Badanie społeczne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00808"/>
            <a:ext cx="3923928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Odsetek </a:t>
            </a:r>
            <a:r>
              <a:rPr lang="pl-PL" dirty="0" smtClean="0"/>
              <a:t>wskazań </a:t>
            </a:r>
            <a:r>
              <a:rPr lang="pl-PL" dirty="0" smtClean="0"/>
              <a:t>przez respondentów badania wstępnie zaproponowanych potencjalnych obszarów do rewitalizacji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707904" y="29969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Miasto Brzesko – 83%</a:t>
            </a:r>
            <a:endParaRPr lang="pl-PL" b="1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292080" y="3501008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084168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Okocim – 59%</a:t>
            </a:r>
            <a:endParaRPr lang="pl-PL" b="1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6804248" y="4653136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851920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Jasień – 50%</a:t>
            </a:r>
            <a:endParaRPr lang="pl-PL" b="1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292080" y="4005064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983760" y="1700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Mokrzyska – 43%</a:t>
            </a:r>
            <a:endParaRPr lang="pl-PL" b="1" dirty="0"/>
          </a:p>
        </p:txBody>
      </p:sp>
      <p:cxnSp>
        <p:nvCxnSpPr>
          <p:cNvPr id="22" name="Łącznik prosty ze strzałką 21"/>
          <p:cNvCxnSpPr/>
          <p:nvPr/>
        </p:nvCxnSpPr>
        <p:spPr>
          <a:xfrm flipH="1">
            <a:off x="6948264" y="213285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7452320" y="429309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Jadowniki </a:t>
            </a:r>
            <a:r>
              <a:rPr lang="pl-PL" b="1" dirty="0" smtClean="0"/>
              <a:t>–</a:t>
            </a:r>
            <a:r>
              <a:rPr lang="pl-PL" b="1" dirty="0" smtClean="0"/>
              <a:t> 41%</a:t>
            </a:r>
            <a:endParaRPr lang="pl-PL" b="1" dirty="0"/>
          </a:p>
        </p:txBody>
      </p:sp>
      <p:cxnSp>
        <p:nvCxnSpPr>
          <p:cNvPr id="25" name="Łącznik prosty ze strzałką 24"/>
          <p:cNvCxnSpPr/>
          <p:nvPr/>
        </p:nvCxnSpPr>
        <p:spPr>
          <a:xfrm flipH="1" flipV="1">
            <a:off x="7308304" y="4005064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7164288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Szczepanów – 38 %</a:t>
            </a:r>
            <a:endParaRPr lang="pl-PL" b="1" dirty="0"/>
          </a:p>
        </p:txBody>
      </p:sp>
      <p:cxnSp>
        <p:nvCxnSpPr>
          <p:cNvPr id="28" name="Łącznik prosty ze strzałką 27"/>
          <p:cNvCxnSpPr/>
          <p:nvPr/>
        </p:nvCxnSpPr>
        <p:spPr>
          <a:xfrm flipH="1">
            <a:off x="7380312" y="270892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3059832" y="51571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Poręba </a:t>
            </a:r>
            <a:r>
              <a:rPr lang="pl-PL" b="1" dirty="0" err="1" smtClean="0"/>
              <a:t>Spytkowska</a:t>
            </a:r>
            <a:r>
              <a:rPr lang="pl-PL" b="1" dirty="0" smtClean="0"/>
              <a:t> – 36%</a:t>
            </a:r>
            <a:endParaRPr lang="pl-PL" b="1" dirty="0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427984" y="4797152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4788024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Bucze – 33%</a:t>
            </a:r>
            <a:endParaRPr lang="pl-PL" b="1" dirty="0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5724128" y="2492896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3" cstate="print"/>
          <a:srcRect l="7775" t="11161" r="62281" b="39947"/>
          <a:stretch>
            <a:fillRect/>
          </a:stretch>
        </p:blipFill>
        <p:spPr bwMode="auto">
          <a:xfrm>
            <a:off x="4283968" y="1628800"/>
            <a:ext cx="44410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Obszar rewitalizacji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1484784"/>
            <a:ext cx="4320480" cy="475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Obszar, który charakteryzuje się:</a:t>
            </a:r>
          </a:p>
          <a:p>
            <a:pPr algn="just"/>
            <a:r>
              <a:rPr lang="pl-PL" sz="2000" dirty="0" smtClean="0"/>
              <a:t>nasileniem niekorzystnych zjawisk kryzysowych, </a:t>
            </a:r>
          </a:p>
          <a:p>
            <a:pPr algn="just"/>
            <a:r>
              <a:rPr lang="pl-PL" sz="2000" dirty="0" smtClean="0"/>
              <a:t>a przy tym ma istotne znaczenie dla rozwoju gminy </a:t>
            </a:r>
          </a:p>
          <a:p>
            <a:endParaRPr lang="pl-PL" sz="2000" dirty="0" smtClean="0"/>
          </a:p>
          <a:p>
            <a:pPr>
              <a:buNone/>
            </a:pPr>
            <a:r>
              <a:rPr lang="pl-PL" sz="2000" b="1" dirty="0" smtClean="0"/>
              <a:t>Podobszary rewitalizacji :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Osiedle Ogrodowa – Jagiełły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Stare Miasto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Sołectwo Wokowice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Sołectwo Jadowniki - Bocheniec</a:t>
            </a:r>
            <a:endParaRPr lang="pl-PL" sz="2000" dirty="0" smtClean="0"/>
          </a:p>
          <a:p>
            <a:pPr>
              <a:buNone/>
            </a:pPr>
            <a:endParaRPr lang="pl-PL" sz="2800" dirty="0" smtClean="0"/>
          </a:p>
          <a:p>
            <a:endParaRPr lang="pl-PL" sz="2800" dirty="0" smtClean="0"/>
          </a:p>
          <a:p>
            <a:endParaRPr lang="pl-PL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schemeClr val="tx1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schemeClr val="tx1"/>
                </a:solidFill>
              </a:rPr>
            </a:br>
            <a:r>
              <a:rPr lang="pl-PL" sz="1050" b="1" i="1" dirty="0" smtClean="0">
                <a:solidFill>
                  <a:schemeClr val="tx1"/>
                </a:solidFill>
              </a:rPr>
              <a:t>email: </a:t>
            </a:r>
            <a:r>
              <a:rPr lang="pl-PL" sz="105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; </a:t>
            </a:r>
            <a:r>
              <a:rPr lang="pl-PL" sz="105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  </a:t>
            </a:r>
          </a:p>
          <a:p>
            <a:endParaRPr lang="pl-PL" sz="105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A2F-BD8F-454E-8158-0A20A1627451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 rot="5400000">
            <a:off x="7524328" y="191683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1" name="Strzałka w prawo 10"/>
          <p:cNvSpPr/>
          <p:nvPr/>
        </p:nvSpPr>
        <p:spPr>
          <a:xfrm rot="3461121">
            <a:off x="5553526" y="2895897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2" name="Strzałka w prawo 11"/>
          <p:cNvSpPr/>
          <p:nvPr/>
        </p:nvSpPr>
        <p:spPr>
          <a:xfrm rot="8514684">
            <a:off x="6306987" y="3237395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 rot="10800000">
            <a:off x="6948264" y="41490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 smtClean="0"/>
              <a:t>4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pl-PL" b="1" dirty="0" smtClean="0"/>
              <a:t>	Podobszar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prstClr val="black"/>
                </a:solidFill>
                <a:ea typeface="+mn-ea"/>
                <a:cs typeface="+mn-cs"/>
              </a:rPr>
              <a:t>Ogrodowa – Jagiełły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Podobszar  obejmuje </a:t>
            </a:r>
            <a:r>
              <a:rPr lang="pl-PL" sz="2000" dirty="0" smtClean="0"/>
              <a:t>osiedle Ogrodowa - Jagiełły. </a:t>
            </a:r>
            <a:r>
              <a:rPr lang="pl-PL" sz="2000" dirty="0" smtClean="0"/>
              <a:t>Jego łączna powierzchnia </a:t>
            </a:r>
            <a:r>
              <a:rPr lang="pl-PL" sz="2000" dirty="0" smtClean="0"/>
              <a:t>21 </a:t>
            </a:r>
            <a:r>
              <a:rPr lang="pl-PL" sz="2000" dirty="0" smtClean="0"/>
              <a:t>ha i jest </a:t>
            </a:r>
            <a:r>
              <a:rPr lang="pl-PL" sz="2000" dirty="0" smtClean="0"/>
              <a:t>zamieszkiwane </a:t>
            </a:r>
            <a:r>
              <a:rPr lang="pl-PL" sz="2000" dirty="0" smtClean="0"/>
              <a:t>przez </a:t>
            </a:r>
            <a:r>
              <a:rPr lang="pl-PL" sz="2000" dirty="0" smtClean="0"/>
              <a:t>7162 </a:t>
            </a:r>
            <a:r>
              <a:rPr lang="pl-PL" sz="2000" dirty="0" smtClean="0"/>
              <a:t>stałych mieszkańców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Na podobszarze koncentrują się problemy takie jak: </a:t>
            </a:r>
            <a:r>
              <a:rPr lang="pl-PL" sz="2000" dirty="0" smtClean="0"/>
              <a:t>ubóstwo</a:t>
            </a:r>
            <a:r>
              <a:rPr lang="pl-PL" sz="2000" dirty="0" smtClean="0"/>
              <a:t>, niski kapitał społeczny oraz gospodarczy, niewystarczający dostęp do </a:t>
            </a:r>
            <a:r>
              <a:rPr lang="pl-PL" sz="2000" dirty="0" smtClean="0"/>
              <a:t>terenów </a:t>
            </a:r>
            <a:r>
              <a:rPr lang="pl-PL" sz="2000" dirty="0" smtClean="0"/>
              <a:t>rekreacyjnych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8" name="Obraz 7" descr="Brzesko - Ogrodowa i Jagie+é+é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29661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z¦Ö+Ť¦ç starego mia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248472" cy="46805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pl-PL" b="1" dirty="0" smtClean="0"/>
              <a:t>	Podobszar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prstClr val="black"/>
                </a:solidFill>
                <a:ea typeface="+mn-ea"/>
                <a:cs typeface="+mn-cs"/>
              </a:rPr>
              <a:t>Stare Miasto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Podobszar  obejmuje </a:t>
            </a:r>
            <a:r>
              <a:rPr lang="pl-PL" sz="2000" dirty="0" smtClean="0"/>
              <a:t>środkową część Starego Miasta. </a:t>
            </a:r>
            <a:r>
              <a:rPr lang="pl-PL" sz="2000" dirty="0" smtClean="0"/>
              <a:t>Jego łączna powierzchnia </a:t>
            </a:r>
            <a:r>
              <a:rPr lang="pl-PL" sz="2000" dirty="0" smtClean="0"/>
              <a:t>3 </a:t>
            </a:r>
            <a:r>
              <a:rPr lang="pl-PL" sz="2000" dirty="0" smtClean="0"/>
              <a:t>ha i jest </a:t>
            </a:r>
            <a:r>
              <a:rPr lang="pl-PL" sz="2000" dirty="0" smtClean="0"/>
              <a:t>zamieszkiwane </a:t>
            </a:r>
            <a:r>
              <a:rPr lang="pl-PL" sz="2000" dirty="0" smtClean="0"/>
              <a:t>przez </a:t>
            </a:r>
            <a:r>
              <a:rPr lang="pl-PL" sz="2000" dirty="0" smtClean="0"/>
              <a:t>159 stałych </a:t>
            </a:r>
            <a:r>
              <a:rPr lang="pl-PL" sz="2000" dirty="0" smtClean="0"/>
              <a:t>mieszkańców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Na podobszarze koncentrują się problemy takie jak: </a:t>
            </a:r>
            <a:r>
              <a:rPr lang="pl-PL" sz="2000" dirty="0" smtClean="0"/>
              <a:t>ubóstwo</a:t>
            </a:r>
            <a:r>
              <a:rPr lang="pl-PL" sz="2000" dirty="0" smtClean="0"/>
              <a:t>, niski kapitał społeczny </a:t>
            </a:r>
            <a:r>
              <a:rPr lang="pl-PL" sz="2000" dirty="0" smtClean="0"/>
              <a:t>oraz gospodarczy, a także wysoki stopień przestępczości i wypadków</a:t>
            </a:r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wokowice central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311402" cy="4514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pl-PL" b="1" dirty="0" smtClean="0"/>
              <a:t>	Podobszar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prstClr val="black"/>
                </a:solidFill>
                <a:ea typeface="+mn-ea"/>
                <a:cs typeface="+mn-cs"/>
              </a:rPr>
              <a:t>Wokowice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Podobszar  obejmuje </a:t>
            </a:r>
            <a:r>
              <a:rPr lang="pl-PL" sz="2000" dirty="0" smtClean="0"/>
              <a:t>sołectwo Wokowice. </a:t>
            </a:r>
            <a:r>
              <a:rPr lang="pl-PL" sz="2000" dirty="0" smtClean="0"/>
              <a:t>Jego łączna powierzchnia </a:t>
            </a:r>
            <a:r>
              <a:rPr lang="pl-PL" sz="2000" dirty="0" smtClean="0"/>
              <a:t>4 </a:t>
            </a:r>
            <a:r>
              <a:rPr lang="pl-PL" sz="2000" dirty="0" smtClean="0"/>
              <a:t>ha i jest </a:t>
            </a:r>
            <a:r>
              <a:rPr lang="pl-PL" sz="2000" dirty="0" smtClean="0"/>
              <a:t>zamieszkiwane </a:t>
            </a:r>
            <a:r>
              <a:rPr lang="pl-PL" sz="2000" dirty="0" smtClean="0"/>
              <a:t>przez </a:t>
            </a:r>
            <a:r>
              <a:rPr lang="pl-PL" sz="2000" dirty="0" smtClean="0"/>
              <a:t>51 stałych </a:t>
            </a:r>
            <a:r>
              <a:rPr lang="pl-PL" sz="2000" dirty="0" smtClean="0"/>
              <a:t>mieszkańców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Na podobszarze koncentrują się problemy takie jak: </a:t>
            </a:r>
            <a:r>
              <a:rPr lang="pl-PL" sz="2000" dirty="0" smtClean="0"/>
              <a:t>wysoki odsetek osób w wieku  </a:t>
            </a:r>
            <a:r>
              <a:rPr lang="pl-PL" sz="2000" dirty="0" smtClean="0"/>
              <a:t>poprodukcyjnym, ubóstwo</a:t>
            </a:r>
            <a:r>
              <a:rPr lang="pl-PL" sz="2000" dirty="0" smtClean="0"/>
              <a:t>, niski kapitał </a:t>
            </a:r>
            <a:r>
              <a:rPr lang="pl-PL" sz="2000" dirty="0" smtClean="0"/>
              <a:t>gospodarczy, a także wysoki stopień przestępczości </a:t>
            </a:r>
            <a:r>
              <a:rPr lang="pl-PL" sz="2000" dirty="0" smtClean="0"/>
              <a:t>i </a:t>
            </a:r>
            <a:r>
              <a:rPr lang="pl-PL" sz="2000" dirty="0" smtClean="0"/>
              <a:t>niewystarczający dostęp do terenów </a:t>
            </a:r>
            <a:r>
              <a:rPr lang="pl-PL" sz="2000" dirty="0" smtClean="0"/>
              <a:t>rekreacyjnych</a:t>
            </a:r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pl-PL" b="1" dirty="0" smtClean="0"/>
              <a:t>	Podobszar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Jadowniki - Bocheniec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365104"/>
            <a:ext cx="8147248" cy="17610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200" dirty="0" smtClean="0"/>
              <a:t>Podobszar  obejmuje </a:t>
            </a:r>
            <a:r>
              <a:rPr lang="pl-PL" sz="2200" dirty="0" smtClean="0"/>
              <a:t>sołectwo Jadowniki - Bocheniec. </a:t>
            </a:r>
            <a:r>
              <a:rPr lang="pl-PL" sz="2200" dirty="0" smtClean="0"/>
              <a:t>Jego łączna powierzchnia </a:t>
            </a:r>
            <a:r>
              <a:rPr lang="pl-PL" sz="2200" dirty="0" smtClean="0"/>
              <a:t>13 </a:t>
            </a:r>
            <a:r>
              <a:rPr lang="pl-PL" sz="2200" dirty="0" smtClean="0"/>
              <a:t>ha i jest </a:t>
            </a:r>
            <a:r>
              <a:rPr lang="pl-PL" sz="2200" dirty="0" smtClean="0"/>
              <a:t>zamieszkiwane </a:t>
            </a:r>
            <a:r>
              <a:rPr lang="pl-PL" sz="2200" dirty="0" smtClean="0"/>
              <a:t>przez </a:t>
            </a:r>
            <a:r>
              <a:rPr lang="pl-PL" sz="2200" dirty="0" smtClean="0"/>
              <a:t>24 stałych mieszkańców</a:t>
            </a:r>
            <a:endParaRPr lang="pl-PL" sz="2200" dirty="0" smtClean="0"/>
          </a:p>
          <a:p>
            <a:pPr algn="just"/>
            <a:r>
              <a:rPr lang="pl-PL" sz="2200" dirty="0" smtClean="0"/>
              <a:t>Na podobszarze koncentrują się problemy takie jak: </a:t>
            </a:r>
            <a:r>
              <a:rPr lang="pl-PL" sz="2200" dirty="0" smtClean="0"/>
              <a:t>wysoki odsetek osób w wieku  </a:t>
            </a:r>
            <a:r>
              <a:rPr lang="pl-PL" sz="2200" dirty="0" smtClean="0"/>
              <a:t>poprodukcyjnym, bezrobocie</a:t>
            </a:r>
            <a:r>
              <a:rPr lang="pl-PL" sz="2200" dirty="0" smtClean="0"/>
              <a:t>, </a:t>
            </a:r>
            <a:r>
              <a:rPr lang="pl-PL" sz="2200" dirty="0" smtClean="0"/>
              <a:t>niski kapitał </a:t>
            </a:r>
            <a:r>
              <a:rPr lang="pl-PL" sz="2200" dirty="0" smtClean="0"/>
              <a:t>gospodarczy, a także wysoki stopień przestępczości </a:t>
            </a:r>
            <a:r>
              <a:rPr lang="pl-PL" sz="2200" dirty="0" smtClean="0"/>
              <a:t>i </a:t>
            </a:r>
            <a:r>
              <a:rPr lang="pl-PL" sz="2200" dirty="0" smtClean="0"/>
              <a:t>niewystarczający dostęp do terenów </a:t>
            </a:r>
            <a:r>
              <a:rPr lang="pl-PL" sz="2200" dirty="0" smtClean="0"/>
              <a:t>rekreacyjnych</a:t>
            </a:r>
            <a:endParaRPr lang="pl-PL" sz="22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7" name="Obraz 6" descr="bocheni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136904" cy="257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Główne 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18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560" y="1397000"/>
          <a:ext cx="8064896" cy="462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98389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Głównym wnioskiem płynącym z przeprowadzonej </a:t>
                      </a:r>
                      <a:r>
                        <a:rPr lang="pl-PL" dirty="0" smtClean="0">
                          <a:latin typeface="Calibri" pitchFamily="34" charset="0"/>
                        </a:rPr>
                        <a:t>diagnozy</a:t>
                      </a:r>
                      <a:r>
                        <a:rPr lang="pl-PL" dirty="0" smtClean="0"/>
                        <a:t> gminy jest konieczność podjęcia działań, które powinny koncentrować się przede wszystkim na INTEGRACJI MIESZKAŃCÓW I POPRAWIE JAKOŚCI ŻYCIA LOKALNYCH SPOŁECZNOŚCI, w tym: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40397">
                <a:tc>
                  <a:txBody>
                    <a:bodyPr/>
                    <a:lstStyle/>
                    <a:p>
                      <a:pPr marL="360000" lvl="0" indent="-36000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pl-PL" sz="1800" dirty="0" smtClean="0">
                          <a:latin typeface="Calibri" pitchFamily="34" charset="0"/>
                        </a:rPr>
                        <a:t>Stworzenie warunków </a:t>
                      </a:r>
                      <a:r>
                        <a:rPr lang="pl-PL" sz="1800" b="1" dirty="0" smtClean="0">
                          <a:latin typeface="Calibri" pitchFamily="34" charset="0"/>
                        </a:rPr>
                        <a:t>wsparcia dla</a:t>
                      </a:r>
                      <a:r>
                        <a:rPr lang="pl-PL" sz="18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l-PL" sz="1800" b="1" dirty="0" smtClean="0">
                          <a:latin typeface="Calibri" pitchFamily="34" charset="0"/>
                        </a:rPr>
                        <a:t>osób w wieku poprodukcyjnym 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poprzez integrację z pozostałymi grupami wiekowymi w gminie</a:t>
                      </a:r>
                    </a:p>
                    <a:p>
                      <a:pPr marL="360000" lvl="0" indent="-36000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pl-PL" sz="1800" b="1" dirty="0" smtClean="0">
                          <a:latin typeface="Calibri" pitchFamily="34" charset="0"/>
                        </a:rPr>
                        <a:t>Zmniejszenie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problemu </a:t>
                      </a:r>
                      <a:r>
                        <a:rPr lang="pl-PL" sz="1800" b="1" dirty="0" smtClean="0">
                          <a:latin typeface="Calibri" pitchFamily="34" charset="0"/>
                        </a:rPr>
                        <a:t>ubóstwa</a:t>
                      </a:r>
                      <a:r>
                        <a:rPr lang="pl-PL" sz="1800" b="1" baseline="0" dirty="0" smtClean="0">
                          <a:latin typeface="Calibri" pitchFamily="34" charset="0"/>
                        </a:rPr>
                        <a:t> i bezrobocia</a:t>
                      </a:r>
                      <a:r>
                        <a:rPr lang="pl-PL" sz="1800" b="0" baseline="0" dirty="0" smtClean="0">
                          <a:latin typeface="Calibri" pitchFamily="34" charset="0"/>
                        </a:rPr>
                        <a:t> oraz liczby osób pobierających świadczenia z pomocy społecznej</a:t>
                      </a:r>
                      <a:endParaRPr lang="pl-PL" sz="1800" dirty="0" smtClean="0">
                        <a:latin typeface="Calibri" pitchFamily="34" charset="0"/>
                      </a:endParaRPr>
                    </a:p>
                    <a:p>
                      <a:pPr marL="360000" indent="-36000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pl-PL" sz="1800" b="1" dirty="0" smtClean="0">
                          <a:latin typeface="Calibri" pitchFamily="34" charset="0"/>
                        </a:rPr>
                        <a:t>Zwiększenie integracji mieszkańców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, eliminacja biernej postawy społeczeństwa oraz </a:t>
                      </a:r>
                      <a:r>
                        <a:rPr lang="pl-PL" sz="1800" b="1" dirty="0" smtClean="0">
                          <a:latin typeface="Calibri" pitchFamily="34" charset="0"/>
                        </a:rPr>
                        <a:t>wzmacnianie postaw obywatelskich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pl-PL" sz="1800" b="1" dirty="0" smtClean="0">
                          <a:latin typeface="Calibri" pitchFamily="34" charset="0"/>
                        </a:rPr>
                        <a:t>Zwiększenie poczucia bezpieczeństwa</a:t>
                      </a:r>
                    </a:p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pl-PL" sz="1800" dirty="0" smtClean="0">
                          <a:latin typeface="Calibri" pitchFamily="34" charset="0"/>
                        </a:rPr>
                        <a:t>Stworzenie warunków do </a:t>
                      </a:r>
                      <a:r>
                        <a:rPr lang="pl-PL" sz="1800" b="1" dirty="0" smtClean="0">
                          <a:latin typeface="Calibri" pitchFamily="34" charset="0"/>
                        </a:rPr>
                        <a:t>wzrostu poziomu przedsiębiorczości</a:t>
                      </a:r>
                    </a:p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pl-PL" sz="1800" b="1" dirty="0" smtClean="0">
                          <a:latin typeface="Calibri" pitchFamily="34" charset="0"/>
                        </a:rPr>
                        <a:t>Poprawa dostępności oraz jakości terenów rekreacyjnych i zielonych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, w tym tworzenie nowych, atrakcyjnych przestrzeni oraz kreowanie miejsc spotkań lokalnych społeczności</a:t>
                      </a:r>
                    </a:p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pl-PL" sz="1800" b="1" dirty="0" smtClean="0">
                          <a:latin typeface="Calibri" pitchFamily="34" charset="0"/>
                        </a:rPr>
                        <a:t>Wykorzystanie lokalnego potencjału 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dla rozwoju turystyki oraz poprawy wizerunku gminy jako całości.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Konsultacje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Konsultacje społeczne projektu uchwały o wyznaczeniu obszarów zdegradowanych i obszarów do rewitalizacji zostały ogłoszone </a:t>
            </a:r>
          </a:p>
          <a:p>
            <a:pPr marL="0" lvl="0" indent="0" algn="just">
              <a:buNone/>
            </a:pP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8 września 2016 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>
              <a:buNone/>
            </a:pPr>
            <a:endParaRPr lang="pl-PL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algn="just">
              <a:buNone/>
            </a:pP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Osoby zainteresowane tematyką objętą zakresem konsultacji mogą zapoznać się z dokumentami  na stronie internetowej 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Urzędu Miejskiego w Brzesku w zakładce </a:t>
            </a:r>
            <a:r>
              <a:rPr lang="pl-PL" sz="2400" b="1" i="1" dirty="0" smtClean="0">
                <a:solidFill>
                  <a:srgbClr val="002060"/>
                </a:solidFill>
                <a:latin typeface="Calibri" pitchFamily="34" charset="0"/>
              </a:rPr>
              <a:t>„Rewitalizacja Gminy Brzesko 2015-2022”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 oraz 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składać uwagi w terminie </a:t>
            </a:r>
          </a:p>
          <a:p>
            <a:pPr marL="0" lvl="0" algn="ctr">
              <a:buNone/>
            </a:pP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od 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</a:rPr>
              <a:t>15.09.2016 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r. do 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</a:rPr>
              <a:t>14.10.2016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</a:rPr>
              <a:t> </a:t>
            </a: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r. </a:t>
            </a:r>
          </a:p>
          <a:p>
            <a:pPr marL="0" lvl="0" algn="ctr">
              <a:buNone/>
            </a:pPr>
            <a:endParaRPr lang="pl-PL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algn="ctr">
              <a:buNone/>
            </a:pPr>
            <a:r>
              <a:rPr lang="pl-PL" sz="2400" dirty="0" smtClean="0">
                <a:solidFill>
                  <a:prstClr val="black"/>
                </a:solidFill>
                <a:latin typeface="Calibri" pitchFamily="34" charset="0"/>
              </a:rPr>
              <a:t>Zapraszamy!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Definicje</a:t>
            </a: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>
            <a:noAutofit/>
          </a:bodyPr>
          <a:lstStyle/>
          <a:p>
            <a:pPr marL="0" algn="just">
              <a:buFont typeface="+mj-lt"/>
              <a:buAutoNum type="arabicParenR"/>
            </a:pPr>
            <a:r>
              <a:rPr lang="pl-PL" sz="2000" dirty="0" smtClean="0">
                <a:latin typeface="Calibri" pitchFamily="34" charset="0"/>
              </a:rPr>
              <a:t>ustawa o rewitalizacji z dnia 9 października 2015 r.:</a:t>
            </a:r>
          </a:p>
          <a:p>
            <a:pPr marL="0" algn="just">
              <a:buNone/>
            </a:pPr>
            <a:r>
              <a:rPr lang="pl-PL" sz="2000" dirty="0" smtClean="0">
                <a:latin typeface="Calibri" pitchFamily="34" charset="0"/>
              </a:rPr>
              <a:t>Art. 2. 1. „</a:t>
            </a:r>
            <a:r>
              <a:rPr lang="pl-PL" sz="2000" b="1" dirty="0" smtClean="0">
                <a:latin typeface="Calibri" pitchFamily="34" charset="0"/>
              </a:rPr>
              <a:t>Rewitalizacja</a:t>
            </a:r>
            <a:r>
              <a:rPr lang="pl-PL" sz="2000" dirty="0" smtClean="0">
                <a:latin typeface="Calibri" pitchFamily="34" charset="0"/>
              </a:rPr>
              <a:t> stanowi </a:t>
            </a:r>
            <a:r>
              <a:rPr lang="pl-PL" sz="2000" b="1" dirty="0" smtClean="0">
                <a:latin typeface="Calibri" pitchFamily="34" charset="0"/>
              </a:rPr>
              <a:t>proces wyprowadzania ze stanu kryzysowego obszarów zdegradowanych</a:t>
            </a:r>
            <a:r>
              <a:rPr lang="pl-PL" sz="2000" dirty="0" smtClean="0">
                <a:latin typeface="Calibri" pitchFamily="34" charset="0"/>
              </a:rPr>
              <a:t>, prowadzony w sposób kompleksowy, poprzez zintegrowane działania na rzecz lokalnej społeczności, przestrzeni i gospodarki, skoncentrowane terytorialnie, prowadzone przez </a:t>
            </a:r>
            <a:r>
              <a:rPr lang="pl-PL" sz="2000" dirty="0" err="1" smtClean="0">
                <a:latin typeface="Calibri" pitchFamily="34" charset="0"/>
              </a:rPr>
              <a:t>interesariuszy</a:t>
            </a:r>
            <a:r>
              <a:rPr lang="pl-PL" sz="2000" dirty="0" smtClean="0">
                <a:latin typeface="Calibri" pitchFamily="34" charset="0"/>
              </a:rPr>
              <a:t> rewitalizacji na </a:t>
            </a:r>
            <a:r>
              <a:rPr lang="pl-PL" sz="2000" b="1" dirty="0" smtClean="0">
                <a:latin typeface="Calibri" pitchFamily="34" charset="0"/>
              </a:rPr>
              <a:t>podstawie gminnego programu rewitalizacji</a:t>
            </a:r>
            <a:r>
              <a:rPr lang="pl-PL" sz="2000" dirty="0" smtClean="0">
                <a:latin typeface="Calibri" pitchFamily="34" charset="0"/>
              </a:rPr>
              <a:t>”.</a:t>
            </a:r>
            <a:endParaRPr lang="pl-PL" sz="2000" dirty="0">
              <a:latin typeface="Calibri" pitchFamily="34" charset="0"/>
            </a:endParaRPr>
          </a:p>
          <a:p>
            <a:pPr marL="0" algn="just">
              <a:buNone/>
            </a:pPr>
            <a:endParaRPr lang="pl-PL" sz="2000" dirty="0" smtClean="0">
              <a:latin typeface="Calibri" pitchFamily="34" charset="0"/>
            </a:endParaRPr>
          </a:p>
          <a:p>
            <a:pPr marL="0" algn="just">
              <a:buFont typeface="+mj-lt"/>
              <a:buAutoNum type="arabicParenR" startAt="2"/>
            </a:pPr>
            <a:r>
              <a:rPr lang="pl-PL" sz="2000" dirty="0" err="1" smtClean="0">
                <a:latin typeface="Calibri" pitchFamily="34" charset="0"/>
              </a:rPr>
              <a:t>Wg</a:t>
            </a:r>
            <a:r>
              <a:rPr lang="pl-PL" sz="2000" dirty="0" smtClean="0">
                <a:latin typeface="Calibri" pitchFamily="34" charset="0"/>
              </a:rPr>
              <a:t>. dr Andreasa </a:t>
            </a:r>
            <a:r>
              <a:rPr lang="pl-PL" sz="2000" dirty="0" err="1" smtClean="0">
                <a:latin typeface="Calibri" pitchFamily="34" charset="0"/>
              </a:rPr>
              <a:t>Billerta</a:t>
            </a:r>
            <a:r>
              <a:rPr lang="pl-PL" sz="2000" dirty="0" smtClean="0">
                <a:latin typeface="Calibri" pitchFamily="34" charset="0"/>
              </a:rPr>
              <a:t>: </a:t>
            </a:r>
            <a:r>
              <a:rPr lang="pl-PL" sz="1800" dirty="0" smtClean="0">
                <a:latin typeface="Calibri" pitchFamily="34" charset="0"/>
              </a:rPr>
              <a:t>(</a:t>
            </a:r>
            <a:r>
              <a:rPr lang="pl-PL" sz="1800" dirty="0" smtClean="0"/>
              <a:t>historyk sztuki i architektury, od ponad 20 lat pracuje przy programach rewitalizacji miast)</a:t>
            </a:r>
            <a:endParaRPr lang="pl-PL" sz="1800" dirty="0" smtClean="0">
              <a:latin typeface="Calibri" pitchFamily="34" charset="0"/>
            </a:endParaRPr>
          </a:p>
          <a:p>
            <a:pPr marL="0" algn="just">
              <a:buNone/>
            </a:pPr>
            <a:r>
              <a:rPr lang="pl-PL" sz="2000" dirty="0" smtClean="0">
                <a:latin typeface="Calibri" pitchFamily="34" charset="0"/>
              </a:rPr>
              <a:t>„</a:t>
            </a:r>
            <a:r>
              <a:rPr lang="pl-PL" sz="2000" b="1" dirty="0" smtClean="0">
                <a:latin typeface="Calibri" pitchFamily="34" charset="0"/>
              </a:rPr>
              <a:t>Rewitalizacja</a:t>
            </a:r>
            <a:r>
              <a:rPr lang="pl-PL" sz="2000" dirty="0" smtClean="0">
                <a:latin typeface="Calibri" pitchFamily="34" charset="0"/>
              </a:rPr>
              <a:t> to kompleksowy </a:t>
            </a:r>
            <a:r>
              <a:rPr lang="pl-PL" sz="2000" b="1" dirty="0" smtClean="0">
                <a:latin typeface="Calibri" pitchFamily="34" charset="0"/>
              </a:rPr>
              <a:t>proces odnowy obszaru zurbanizowanego</a:t>
            </a:r>
            <a:r>
              <a:rPr lang="pl-PL" sz="2000" dirty="0" smtClean="0">
                <a:latin typeface="Calibri" pitchFamily="34" charset="0"/>
              </a:rPr>
              <a:t>, </a:t>
            </a:r>
            <a:r>
              <a:rPr lang="pl-PL" sz="2000" b="1" dirty="0" smtClean="0">
                <a:latin typeface="Calibri" pitchFamily="34" charset="0"/>
              </a:rPr>
              <a:t>którego przestrzeń, funkcje i substancja uległy procesowi strukturalnej degradacji</a:t>
            </a:r>
            <a:r>
              <a:rPr lang="pl-PL" sz="2000" dirty="0" smtClean="0">
                <a:latin typeface="Calibri" pitchFamily="34" charset="0"/>
              </a:rPr>
              <a:t>, wywołującej stan kryzysowy, uniemożliwiający lub znacznie utrudniający prawidłowy rozwój ekonomiczny i społeczny tego obszaru, jak i zrównoważony rozwój całego miasta”.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208912" cy="484163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schemeClr val="tx1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schemeClr val="tx1"/>
                </a:solidFill>
              </a:rPr>
            </a:br>
            <a:r>
              <a:rPr lang="pl-PL" sz="1050" b="1" i="1" dirty="0" smtClean="0">
                <a:solidFill>
                  <a:schemeClr val="tx1"/>
                </a:solidFill>
              </a:rPr>
              <a:t>email: </a:t>
            </a:r>
            <a:r>
              <a:rPr lang="pl-PL" sz="105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; </a:t>
            </a:r>
            <a:r>
              <a:rPr lang="pl-PL" sz="105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  </a:t>
            </a:r>
            <a:endParaRPr lang="pl-PL" sz="1050" b="1" i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208912" cy="484163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schemeClr val="tx1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schemeClr val="tx1"/>
                </a:solidFill>
              </a:rPr>
            </a:br>
            <a:r>
              <a:rPr lang="pl-PL" sz="1050" b="1" i="1" dirty="0" smtClean="0">
                <a:solidFill>
                  <a:schemeClr val="tx1"/>
                </a:solidFill>
              </a:rPr>
              <a:t>email: </a:t>
            </a:r>
            <a:r>
              <a:rPr lang="pl-PL" sz="105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; </a:t>
            </a:r>
            <a:r>
              <a:rPr lang="pl-PL" sz="105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  </a:t>
            </a:r>
            <a:endParaRPr lang="pl-PL" sz="1050" b="1" i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4800" b="1" dirty="0" smtClean="0"/>
          </a:p>
          <a:p>
            <a:pPr algn="ctr">
              <a:buNone/>
            </a:pPr>
            <a:endParaRPr lang="pl-PL" sz="4800" b="1" dirty="0"/>
          </a:p>
          <a:p>
            <a:pPr algn="ctr">
              <a:buNone/>
            </a:pPr>
            <a:r>
              <a:rPr lang="pl-PL" sz="4800" b="1" dirty="0" smtClean="0"/>
              <a:t>Dziękujemy za uwagę!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/>
              <a:t>Rewitalizacja – </a:t>
            </a:r>
            <a:br>
              <a:rPr lang="pl-PL" b="1" dirty="0" smtClean="0"/>
            </a:br>
            <a:r>
              <a:rPr lang="pl-PL" b="1" dirty="0" smtClean="0"/>
              <a:t>nowe podejście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pl-PL" b="1" dirty="0">
                <a:latin typeface="Calibri" pitchFamily="34" charset="0"/>
              </a:rPr>
              <a:t>Rewitalizacja to: szereg kompleksowych, spójnych, skoordynowanych działań, inicjatyw, projektów</a:t>
            </a:r>
            <a:r>
              <a:rPr lang="pl-PL" dirty="0">
                <a:latin typeface="Calibri" pitchFamily="34" charset="0"/>
              </a:rPr>
              <a:t> jako skuteczna reakcja i wpływ na </a:t>
            </a:r>
            <a:r>
              <a:rPr lang="pl-PL" b="1" dirty="0">
                <a:latin typeface="Calibri" pitchFamily="34" charset="0"/>
              </a:rPr>
              <a:t>poprawę, rozwiązanie występujących problemów: społecznych, gospodarczych i infrastrukturalnych </a:t>
            </a:r>
            <a:r>
              <a:rPr lang="pl-PL" b="1" dirty="0" smtClean="0">
                <a:latin typeface="Calibri" pitchFamily="34" charset="0"/>
              </a:rPr>
              <a:t>w ściśle </a:t>
            </a:r>
            <a:r>
              <a:rPr lang="pl-PL" b="1" dirty="0">
                <a:latin typeface="Calibri" pitchFamily="34" charset="0"/>
              </a:rPr>
              <a:t>określonych </a:t>
            </a:r>
            <a:r>
              <a:rPr lang="pl-PL" b="1" dirty="0" smtClean="0">
                <a:latin typeface="Calibri" pitchFamily="34" charset="0"/>
              </a:rPr>
              <a:t>obszarach </a:t>
            </a:r>
            <a:r>
              <a:rPr lang="pl-PL" b="1" dirty="0">
                <a:latin typeface="Calibri" pitchFamily="34" charset="0"/>
              </a:rPr>
              <a:t>Gminy </a:t>
            </a:r>
            <a:r>
              <a:rPr lang="pl-PL" dirty="0">
                <a:latin typeface="Calibri" pitchFamily="34" charset="0"/>
              </a:rPr>
              <a:t>(obszary zdegradowane, kryzysowe) </a:t>
            </a:r>
            <a:r>
              <a:rPr lang="pl-PL" b="1" dirty="0">
                <a:latin typeface="Calibri" pitchFamily="34" charset="0"/>
              </a:rPr>
              <a:t>w celu trwałej poprawy jakości życia mieszkańców tych obszarów</a:t>
            </a:r>
            <a:r>
              <a:rPr lang="pl-PL" dirty="0">
                <a:latin typeface="Calibri" pitchFamily="34" charset="0"/>
              </a:rPr>
              <a:t>, a w konsekwencji wyrównywaniu jakości życia mieszkańców całej gminy. </a:t>
            </a:r>
          </a:p>
          <a:p>
            <a:pPr marL="0" algn="just">
              <a:buNone/>
            </a:pPr>
            <a:endParaRPr lang="pl-PL" dirty="0">
              <a:latin typeface="Calibri" pitchFamily="34" charset="0"/>
            </a:endParaRPr>
          </a:p>
          <a:p>
            <a:pPr marL="0" algn="just">
              <a:buNone/>
            </a:pPr>
            <a:r>
              <a:rPr lang="pl-PL" b="1" dirty="0">
                <a:latin typeface="Calibri" pitchFamily="34" charset="0"/>
              </a:rPr>
              <a:t>Rewitalizacja</a:t>
            </a:r>
            <a:r>
              <a:rPr lang="pl-PL" dirty="0">
                <a:latin typeface="Calibri" pitchFamily="34" charset="0"/>
              </a:rPr>
              <a:t> zatem to </a:t>
            </a:r>
            <a:r>
              <a:rPr lang="pl-PL" b="1" dirty="0">
                <a:latin typeface="Calibri" pitchFamily="34" charset="0"/>
              </a:rPr>
              <a:t>zbiór przemyślanych przedsięwzięć </a:t>
            </a:r>
            <a:r>
              <a:rPr lang="pl-PL" dirty="0" smtClean="0">
                <a:latin typeface="Calibri" pitchFamily="34" charset="0"/>
              </a:rPr>
              <a:t>(społecznych, </a:t>
            </a:r>
            <a:r>
              <a:rPr lang="pl-PL" dirty="0">
                <a:latin typeface="Calibri" pitchFamily="34" charset="0"/>
              </a:rPr>
              <a:t>edukacyjnych, kulturalnych, sportowych, </a:t>
            </a:r>
            <a:r>
              <a:rPr lang="pl-PL" dirty="0" smtClean="0">
                <a:latin typeface="Calibri" pitchFamily="34" charset="0"/>
              </a:rPr>
              <a:t>rekreacyjnych, inwestycyjnych itp.), </a:t>
            </a:r>
            <a:r>
              <a:rPr lang="pl-PL" b="1" dirty="0">
                <a:latin typeface="Calibri" pitchFamily="34" charset="0"/>
              </a:rPr>
              <a:t>które mają spowodować, że te problemy albo zostaną zmniejszone, albo przestaną istnieć.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  <a:endParaRPr lang="pl-PL" sz="1050" b="1" i="1" dirty="0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36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     Obszar zdegradowany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pPr marL="0" lvl="0" algn="just">
              <a:buNone/>
            </a:pPr>
            <a:r>
              <a:rPr lang="pl-PL" sz="2100" dirty="0" smtClean="0">
                <a:solidFill>
                  <a:prstClr val="black"/>
                </a:solidFill>
                <a:latin typeface="Calibri" pitchFamily="34" charset="0"/>
              </a:rPr>
              <a:t>Zgodnie z ustawą o rewitalizacji z dnia 9 października 2015 r.:</a:t>
            </a:r>
          </a:p>
          <a:p>
            <a:pPr marL="0" lvl="0" algn="just">
              <a:buNone/>
            </a:pPr>
            <a:endParaRPr lang="pl-PL" sz="21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algn="just">
              <a:buNone/>
            </a:pPr>
            <a:r>
              <a:rPr lang="pl-PL" sz="2100" b="1" dirty="0" smtClean="0">
                <a:latin typeface="Calibri" pitchFamily="34" charset="0"/>
              </a:rPr>
              <a:t>OBSZAR ZDEGRADOWANY </a:t>
            </a:r>
            <a:r>
              <a:rPr lang="pl-PL" sz="2100" dirty="0" smtClean="0">
                <a:latin typeface="Calibri" pitchFamily="34" charset="0"/>
              </a:rPr>
              <a:t>- obszar gminy znajdujący się w stanie kryzysowym z powodu koncentracji negatywnych zjawisk społecznych, w szczególności </a:t>
            </a:r>
            <a:r>
              <a:rPr lang="pl-PL" sz="2100" b="1" i="1" dirty="0" smtClean="0">
                <a:latin typeface="Calibri" pitchFamily="34" charset="0"/>
              </a:rPr>
              <a:t>bezrobocia, ubóstwa, przestępczości, niskiego poziomu edukacji lub kapitału społecznego,</a:t>
            </a:r>
            <a:r>
              <a:rPr lang="pl-PL" sz="2100" dirty="0" smtClean="0">
                <a:latin typeface="Calibri" pitchFamily="34" charset="0"/>
              </a:rPr>
              <a:t> a także niewystarczającego </a:t>
            </a:r>
            <a:r>
              <a:rPr lang="pl-PL" sz="2100" b="1" i="1" dirty="0" smtClean="0">
                <a:latin typeface="Calibri" pitchFamily="34" charset="0"/>
              </a:rPr>
              <a:t>poziomu uczestnictwa w życiu publicznym i kulturalnym  </a:t>
            </a:r>
            <a:r>
              <a:rPr lang="pl-PL" sz="2100" dirty="0" smtClean="0">
                <a:latin typeface="Calibri" pitchFamily="34" charset="0"/>
              </a:rPr>
              <a:t>w przypadku występowania na nim ponadto co najmniej jednego z następujących negatywnych zjawisk: </a:t>
            </a:r>
            <a:r>
              <a:rPr lang="pl-PL" sz="2100" b="1" i="1" dirty="0" smtClean="0"/>
              <a:t>gospodarczych, środowiskowych, przestrzenno-funkcjonalnych, technicznych</a:t>
            </a:r>
          </a:p>
          <a:p>
            <a:pPr marL="0" lvl="0" algn="just">
              <a:buNone/>
            </a:pPr>
            <a:endParaRPr lang="pl-PL" sz="2100" b="1" i="1" dirty="0" smtClean="0">
              <a:solidFill>
                <a:srgbClr val="002060"/>
              </a:solidFill>
            </a:endParaRPr>
          </a:p>
          <a:p>
            <a:pPr marL="0" lvl="0" algn="just">
              <a:buNone/>
            </a:pPr>
            <a:r>
              <a:rPr lang="pl-PL" sz="2100" dirty="0" smtClean="0"/>
              <a:t>Obszar zdegradowany może być podzielony na </a:t>
            </a:r>
            <a:r>
              <a:rPr lang="pl-PL" sz="2100" b="1" dirty="0" smtClean="0"/>
              <a:t>podobszary</a:t>
            </a:r>
            <a:r>
              <a:rPr lang="pl-PL" sz="2100" dirty="0" smtClean="0"/>
              <a:t>, w tym podobszary nie posiadające ze sobą wspólnych granic, pod warunkiem stwierdzenia na każdym z podobszarów występowania koncentracji ww. negatywnych zjawisk.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9552" y="6165304"/>
            <a:ext cx="8208912" cy="484163"/>
          </a:xfrm>
        </p:spPr>
        <p:txBody>
          <a:bodyPr/>
          <a:lstStyle/>
          <a:p>
            <a:r>
              <a:rPr lang="pl-PL" dirty="0" smtClean="0"/>
              <a:t>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</a:t>
            </a:r>
          </a:p>
          <a:p>
            <a:r>
              <a:rPr lang="pl-PL" sz="1050" b="1" i="1" dirty="0" smtClean="0">
                <a:solidFill>
                  <a:schemeClr val="tx1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schemeClr val="tx1"/>
                </a:solidFill>
              </a:rPr>
            </a:br>
            <a:r>
              <a:rPr lang="pl-PL" sz="1050" b="1" i="1" dirty="0" smtClean="0">
                <a:solidFill>
                  <a:schemeClr val="tx1"/>
                </a:solidFill>
              </a:rPr>
              <a:t>email: </a:t>
            </a:r>
            <a:r>
              <a:rPr lang="pl-PL" sz="105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; </a:t>
            </a:r>
            <a:r>
              <a:rPr lang="pl-PL" sz="105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Obszar </a:t>
            </a:r>
            <a:r>
              <a:rPr lang="pl-PL" b="1" dirty="0" smtClean="0"/>
              <a:t>rewitalizacji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algn="just">
              <a:buNone/>
            </a:pPr>
            <a:r>
              <a:rPr lang="pl-PL" b="1" dirty="0"/>
              <a:t>OBSZAR REWITALIZACJI </a:t>
            </a:r>
            <a:r>
              <a:rPr lang="pl-PL" dirty="0" smtClean="0"/>
              <a:t>to obszar </a:t>
            </a:r>
            <a:r>
              <a:rPr lang="pl-PL" dirty="0"/>
              <a:t>obejmujący całość lub część obszaru zdegradowanego, </a:t>
            </a:r>
            <a:r>
              <a:rPr lang="pl-PL" b="1" dirty="0"/>
              <a:t>cechujący się szczególną koncentracją negatywnych zjawisk</a:t>
            </a:r>
            <a:r>
              <a:rPr lang="pl-PL" dirty="0"/>
              <a:t>, </a:t>
            </a:r>
            <a:r>
              <a:rPr lang="pl-PL" dirty="0" smtClean="0"/>
              <a:t>na </a:t>
            </a:r>
            <a:r>
              <a:rPr lang="pl-PL" dirty="0"/>
              <a:t>którym z uwagi na istotne znaczenie dla rozwoju lokalnego gmina zamierza prowadzić </a:t>
            </a:r>
            <a:r>
              <a:rPr lang="pl-PL" dirty="0" smtClean="0"/>
              <a:t>rewitalizację</a:t>
            </a:r>
            <a:r>
              <a:rPr lang="pl-PL" dirty="0"/>
              <a:t>.</a:t>
            </a:r>
            <a:endParaRPr lang="pl-PL" b="1" dirty="0"/>
          </a:p>
          <a:p>
            <a:pPr marL="0" lvl="0" algn="just">
              <a:buNone/>
            </a:pPr>
            <a:endParaRPr lang="pl-PL" dirty="0"/>
          </a:p>
          <a:p>
            <a:pPr marL="0" lvl="0" algn="just">
              <a:buNone/>
            </a:pPr>
            <a:r>
              <a:rPr lang="pl-PL" dirty="0" smtClean="0"/>
              <a:t>Obszar rewitalizacji nie </a:t>
            </a:r>
            <a:r>
              <a:rPr lang="pl-PL" dirty="0"/>
              <a:t>może być większy niż </a:t>
            </a:r>
            <a:r>
              <a:rPr lang="pl-PL" b="1" dirty="0"/>
              <a:t>20% powierzchni gminy</a:t>
            </a:r>
            <a:r>
              <a:rPr lang="pl-PL" dirty="0"/>
              <a:t> oraz </a:t>
            </a:r>
            <a:r>
              <a:rPr lang="pl-PL" dirty="0" smtClean="0"/>
              <a:t>zamieszkany </a:t>
            </a:r>
            <a:r>
              <a:rPr lang="pl-PL" dirty="0"/>
              <a:t>przez więcej niż </a:t>
            </a:r>
            <a:r>
              <a:rPr lang="pl-PL" b="1" dirty="0"/>
              <a:t>30% liczby mieszkańców gminy</a:t>
            </a:r>
            <a:r>
              <a:rPr lang="pl-PL" dirty="0"/>
              <a:t>. </a:t>
            </a:r>
            <a:endParaRPr lang="pl-PL" dirty="0" smtClean="0"/>
          </a:p>
          <a:p>
            <a:pPr marL="0" lvl="0" algn="just">
              <a:buNone/>
            </a:pPr>
            <a:endParaRPr lang="pl-PL" dirty="0"/>
          </a:p>
          <a:p>
            <a:pPr marL="0" lvl="0" algn="just">
              <a:buNone/>
            </a:pPr>
            <a:r>
              <a:rPr lang="pl-PL" dirty="0" smtClean="0"/>
              <a:t>Obszar </a:t>
            </a:r>
            <a:r>
              <a:rPr lang="pl-PL" dirty="0"/>
              <a:t>rewitalizacji może być podzielony na podobszary, w tym podobszary </a:t>
            </a:r>
            <a:r>
              <a:rPr lang="pl-PL" dirty="0" smtClean="0"/>
              <a:t>nie posiadające </a:t>
            </a:r>
            <a:r>
              <a:rPr lang="pl-PL" dirty="0"/>
              <a:t>ze sobą wspólnych granic.</a:t>
            </a:r>
            <a:endParaRPr lang="pl-PL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 smtClean="0"/>
              <a:t> </a:t>
            </a:r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71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Obszary zdegradowane – </a:t>
            </a:r>
            <a:br>
              <a:rPr lang="pl-PL" sz="3600" b="1" dirty="0" smtClean="0"/>
            </a:br>
            <a:r>
              <a:rPr lang="pl-PL" sz="3600" b="1" dirty="0" smtClean="0"/>
              <a:t>delimitacja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Wyznaczenie (delimitacja) obszarów zdegradowanych (kryzysowych) Gminy </a:t>
            </a:r>
            <a:r>
              <a:rPr lang="pl-PL" dirty="0" smtClean="0"/>
              <a:t>Brzesko – </a:t>
            </a:r>
            <a:r>
              <a:rPr lang="pl-PL" dirty="0" smtClean="0"/>
              <a:t>na podstawie dwóch źródeł informacji.</a:t>
            </a:r>
          </a:p>
          <a:p>
            <a:pPr algn="just"/>
            <a:r>
              <a:rPr lang="pl-PL" dirty="0" smtClean="0"/>
              <a:t>Dane statystyczne</a:t>
            </a:r>
          </a:p>
          <a:p>
            <a:pPr lvl="1" algn="just"/>
            <a:r>
              <a:rPr lang="pl-PL" dirty="0" smtClean="0"/>
              <a:t>GUS, </a:t>
            </a:r>
            <a:r>
              <a:rPr lang="pl-PL" dirty="0" smtClean="0"/>
              <a:t>MOPS</a:t>
            </a:r>
            <a:r>
              <a:rPr lang="pl-PL" dirty="0" smtClean="0"/>
              <a:t>, PUP, Policja itp.</a:t>
            </a:r>
          </a:p>
          <a:p>
            <a:pPr lvl="1" algn="just"/>
            <a:r>
              <a:rPr lang="pl-PL" dirty="0" smtClean="0"/>
              <a:t>Urząd </a:t>
            </a:r>
            <a:r>
              <a:rPr lang="pl-PL" dirty="0" smtClean="0"/>
              <a:t>Miejski w Brzesku wraz </a:t>
            </a:r>
            <a:r>
              <a:rPr lang="pl-PL" dirty="0" smtClean="0"/>
              <a:t>z jednostkami organizacyjnymi</a:t>
            </a:r>
          </a:p>
          <a:p>
            <a:pPr algn="just"/>
            <a:r>
              <a:rPr lang="pl-PL" dirty="0" smtClean="0"/>
              <a:t>Badania społeczne – ankieta internetowa przeprowadzona wśród mieszkańców w czerwcu 2016 r. , zebrano </a:t>
            </a:r>
            <a:r>
              <a:rPr lang="pl-PL" dirty="0" smtClean="0"/>
              <a:t>111 ankiet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7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Dane statystyczne      </a:t>
            </a:r>
            <a:br>
              <a:rPr lang="pl-PL" b="1" dirty="0" smtClean="0"/>
            </a:br>
            <a:r>
              <a:rPr lang="pl-PL" sz="3100" dirty="0" smtClean="0"/>
              <a:t>Wskaźnik degradacji społecznej został obliczony </a:t>
            </a:r>
            <a:br>
              <a:rPr lang="pl-PL" sz="3100" dirty="0" smtClean="0"/>
            </a:br>
            <a:r>
              <a:rPr lang="pl-PL" sz="3100" dirty="0" smtClean="0"/>
              <a:t>na podstawie </a:t>
            </a:r>
            <a:r>
              <a:rPr lang="pl-PL" sz="3100" dirty="0" smtClean="0"/>
              <a:t>12 </a:t>
            </a:r>
            <a:r>
              <a:rPr lang="pl-PL" sz="3100" dirty="0" smtClean="0"/>
              <a:t>wskaźników cząstkowych:</a:t>
            </a:r>
            <a:endParaRPr lang="pl-PL" sz="31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208912" cy="484163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schemeClr val="tx1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schemeClr val="tx1"/>
                </a:solidFill>
              </a:rPr>
            </a:br>
            <a:r>
              <a:rPr lang="pl-PL" sz="1050" b="1" i="1" dirty="0" smtClean="0">
                <a:solidFill>
                  <a:schemeClr val="tx1"/>
                </a:solidFill>
              </a:rPr>
              <a:t>email: </a:t>
            </a:r>
            <a:r>
              <a:rPr lang="pl-PL" sz="1050" b="1" i="1" dirty="0" err="1" smtClean="0">
                <a:solidFill>
                  <a:schemeClr val="tx1"/>
                </a:solidFill>
              </a:rPr>
              <a:t>biuro@fundacjamis.org.pl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; </a:t>
            </a:r>
            <a:r>
              <a:rPr lang="pl-PL" sz="1050" b="1" i="1" dirty="0" err="1" smtClean="0">
                <a:solidFill>
                  <a:schemeClr val="tx1"/>
                </a:solidFill>
              </a:rPr>
              <a:t>www.fundacjamis.org.pl</a:t>
            </a:r>
            <a:r>
              <a:rPr lang="pl-PL" sz="1050" b="1" i="1" dirty="0" smtClean="0">
                <a:solidFill>
                  <a:schemeClr val="tx1"/>
                </a:solidFill>
              </a:rPr>
              <a:t>  </a:t>
            </a:r>
            <a:endParaRPr lang="pl-PL" sz="1050" b="1" i="1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457200" y="1870413"/>
          <a:ext cx="8229600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8895">
                <a:tc>
                  <a:txBody>
                    <a:bodyPr/>
                    <a:lstStyle/>
                    <a:p>
                      <a:r>
                        <a:rPr lang="pl-PL" dirty="0" smtClean="0"/>
                        <a:t>SPOŁECZNE</a:t>
                      </a:r>
                      <a:endParaRPr lang="pl-PL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GOSPODARCZE</a:t>
                      </a:r>
                      <a:endParaRPr lang="pl-PL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PRZESTRZENNO - FUNCKCJONALNE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TECHNICZNE</a:t>
                      </a:r>
                      <a:endParaRPr lang="pl-PL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89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Udział osób w wieku poprodukcyjnym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zarejestrowanych podmiotów gospodarczych według głównego miejsca wykonywania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mieszkańców przypadających na tereny rekreacyjne w tym place zabaw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gospodarstw podłączonych do wodociągu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3363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Udział osób korzystających z pomocy społecznej ogółem 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boisk na osiedlach / w miejscowościach</a:t>
                      </a:r>
                      <a:endParaRPr lang="pl-PL" sz="1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Liczba gospodarstw podłączonych do kanalizacji</a:t>
                      </a:r>
                      <a:endParaRPr lang="pl-PL" sz="1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62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wyrejestrowanych podmiotów gospodarczych według głównego miejsca wykonywania</a:t>
                      </a:r>
                      <a:endParaRPr lang="pl-PL" sz="1400" dirty="0" smtClean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94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Udział osób korzystających z pomocy społecznej 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powodu ubóstwa i bezrobocia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94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przestępstw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wypadków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252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7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organizacji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pozarządowych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</a:t>
            </a:r>
            <a:r>
              <a:rPr lang="pl-PL" b="1" dirty="0" smtClean="0"/>
              <a:t>Wskaźniki degradacji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				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 smtClean="0"/>
              <a:t> </a:t>
            </a:r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220072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SPOŁECZNE</a:t>
            </a:r>
            <a:endParaRPr lang="pl-PL" b="1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395536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Wykres 13"/>
          <p:cNvGraphicFramePr/>
          <p:nvPr/>
        </p:nvGraphicFramePr>
        <p:xfrm>
          <a:off x="421196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</a:t>
            </a:r>
            <a:r>
              <a:rPr lang="pl-PL" b="1" dirty="0" smtClean="0"/>
              <a:t>Wskaźniki degradacji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				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 smtClean="0"/>
              <a:t> </a:t>
            </a:r>
            <a:r>
              <a:rPr lang="pl-PL" b="1" dirty="0" smtClean="0">
                <a:solidFill>
                  <a:prstClr val="black"/>
                </a:solidFill>
              </a:rPr>
              <a:t>_________________________________________________________________________________________________________</a:t>
            </a:r>
            <a:r>
              <a:rPr lang="pl-PL" sz="1050" b="1" i="1" dirty="0" smtClean="0">
                <a:solidFill>
                  <a:prstClr val="black"/>
                </a:solidFill>
              </a:rPr>
              <a:t>Fundacja Małopolska Izba Samorządowa, ul. Stradomska 11, 31-068 Kraków </a:t>
            </a:r>
            <a:br>
              <a:rPr lang="pl-PL" sz="1050" b="1" i="1" dirty="0" smtClean="0">
                <a:solidFill>
                  <a:prstClr val="black"/>
                </a:solidFill>
              </a:rPr>
            </a:br>
            <a:r>
              <a:rPr lang="pl-PL" sz="1050" b="1" i="1" dirty="0" smtClean="0">
                <a:solidFill>
                  <a:prstClr val="black"/>
                </a:solidFill>
              </a:rPr>
              <a:t>email: </a:t>
            </a:r>
            <a:r>
              <a:rPr lang="pl-PL" sz="1050" b="1" i="1" dirty="0" err="1" smtClean="0">
                <a:solidFill>
                  <a:prstClr val="black"/>
                </a:solidFill>
              </a:rPr>
              <a:t>biuro@fundacjamis.org.pl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; </a:t>
            </a:r>
            <a:r>
              <a:rPr lang="pl-PL" sz="1050" b="1" i="1" dirty="0" err="1" smtClean="0">
                <a:solidFill>
                  <a:prstClr val="black"/>
                </a:solidFill>
              </a:rPr>
              <a:t>www.fundacjamis.org.pl</a:t>
            </a:r>
            <a:r>
              <a:rPr lang="pl-PL" sz="1050" b="1" i="1" dirty="0" smtClean="0">
                <a:solidFill>
                  <a:prstClr val="black"/>
                </a:solidFill>
              </a:rPr>
              <a:t> 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0AE-F2E3-4961-A67E-161649B1DB6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860032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GOSPODARCZE</a:t>
            </a:r>
            <a:endParaRPr lang="pl-PL" b="1" dirty="0"/>
          </a:p>
        </p:txBody>
      </p:sp>
      <p:graphicFrame>
        <p:nvGraphicFramePr>
          <p:cNvPr id="15" name="Wykres 14"/>
          <p:cNvGraphicFramePr/>
          <p:nvPr/>
        </p:nvGraphicFramePr>
        <p:xfrm>
          <a:off x="899592" y="2204864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1210</Words>
  <Application>Microsoft Office PowerPoint</Application>
  <PresentationFormat>Pokaz na ekranie (4:3)</PresentationFormat>
  <Paragraphs>176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Motyw pakietu Office</vt:lpstr>
      <vt:lpstr>Projekt niestandardowy</vt:lpstr>
      <vt:lpstr>1_Projekt niestandardowy</vt:lpstr>
      <vt:lpstr>2_Projekt niestandardowy</vt:lpstr>
      <vt:lpstr>Konsultacje społeczne projektu uchwały o wyznaczeniu  obszarów zdegradowanych  i obszarów do rewitalizacji</vt:lpstr>
      <vt:lpstr>Definicje</vt:lpstr>
      <vt:lpstr>Rewitalizacja –  nowe podejście</vt:lpstr>
      <vt:lpstr>      Obszar zdegradowany</vt:lpstr>
      <vt:lpstr> Obszar rewitalizacji</vt:lpstr>
      <vt:lpstr>Obszary zdegradowane –  delimitacja</vt:lpstr>
      <vt:lpstr>Dane statystyczne       Wskaźnik degradacji społecznej został obliczony  na podstawie 12 wskaźników cząstkowych:</vt:lpstr>
      <vt:lpstr>       Wskaźniki degradacji </vt:lpstr>
      <vt:lpstr>       Wskaźniki degradacji </vt:lpstr>
      <vt:lpstr>       Wskaźniki degradacji </vt:lpstr>
      <vt:lpstr>       Wskaźniki degradacji </vt:lpstr>
      <vt:lpstr>Badanie społeczne</vt:lpstr>
      <vt:lpstr>Obszar rewitalizacji</vt:lpstr>
      <vt:lpstr> Podobszar  Ogrodowa – Jagiełły</vt:lpstr>
      <vt:lpstr> Podobszar  Stare Miasto</vt:lpstr>
      <vt:lpstr> Podobszar  Wokowice</vt:lpstr>
      <vt:lpstr> Podobszar  Jadowniki - Bocheniec</vt:lpstr>
      <vt:lpstr>Główne wnioski</vt:lpstr>
      <vt:lpstr>Konsultacje</vt:lpstr>
      <vt:lpstr>Slajd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Ptaszysko</dc:creator>
  <cp:lastModifiedBy>Ptaszysko</cp:lastModifiedBy>
  <cp:revision>100</cp:revision>
  <dcterms:created xsi:type="dcterms:W3CDTF">2016-06-26T11:03:33Z</dcterms:created>
  <dcterms:modified xsi:type="dcterms:W3CDTF">2016-09-29T09:55:16Z</dcterms:modified>
</cp:coreProperties>
</file>